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Default Extension="mp4" ContentType="video/mp4"/>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83"/>
  </p:notesMasterIdLst>
  <p:sldIdLst>
    <p:sldId id="256" r:id="rId2"/>
    <p:sldId id="257" r:id="rId3"/>
    <p:sldId id="258" r:id="rId4"/>
    <p:sldId id="259" r:id="rId5"/>
    <p:sldId id="261" r:id="rId6"/>
    <p:sldId id="262" r:id="rId7"/>
    <p:sldId id="263" r:id="rId8"/>
    <p:sldId id="264" r:id="rId9"/>
    <p:sldId id="266" r:id="rId10"/>
    <p:sldId id="265" r:id="rId11"/>
    <p:sldId id="267" r:id="rId12"/>
    <p:sldId id="269" r:id="rId13"/>
    <p:sldId id="323" r:id="rId14"/>
    <p:sldId id="268" r:id="rId15"/>
    <p:sldId id="270" r:id="rId16"/>
    <p:sldId id="271" r:id="rId17"/>
    <p:sldId id="272" r:id="rId18"/>
    <p:sldId id="274" r:id="rId19"/>
    <p:sldId id="275" r:id="rId20"/>
    <p:sldId id="276" r:id="rId21"/>
    <p:sldId id="277" r:id="rId22"/>
    <p:sldId id="278" r:id="rId23"/>
    <p:sldId id="282" r:id="rId24"/>
    <p:sldId id="299" r:id="rId25"/>
    <p:sldId id="300" r:id="rId26"/>
    <p:sldId id="319" r:id="rId27"/>
    <p:sldId id="320" r:id="rId28"/>
    <p:sldId id="321" r:id="rId29"/>
    <p:sldId id="322" r:id="rId30"/>
    <p:sldId id="280" r:id="rId31"/>
    <p:sldId id="279" r:id="rId32"/>
    <p:sldId id="283" r:id="rId33"/>
    <p:sldId id="301" r:id="rId34"/>
    <p:sldId id="302" r:id="rId35"/>
    <p:sldId id="285" r:id="rId36"/>
    <p:sldId id="286" r:id="rId37"/>
    <p:sldId id="287" r:id="rId38"/>
    <p:sldId id="288" r:id="rId39"/>
    <p:sldId id="295" r:id="rId40"/>
    <p:sldId id="291" r:id="rId41"/>
    <p:sldId id="296" r:id="rId42"/>
    <p:sldId id="313" r:id="rId43"/>
    <p:sldId id="297" r:id="rId44"/>
    <p:sldId id="303" r:id="rId45"/>
    <p:sldId id="304" r:id="rId46"/>
    <p:sldId id="305" r:id="rId47"/>
    <p:sldId id="306" r:id="rId48"/>
    <p:sldId id="314" r:id="rId49"/>
    <p:sldId id="324" r:id="rId50"/>
    <p:sldId id="331" r:id="rId51"/>
    <p:sldId id="325" r:id="rId52"/>
    <p:sldId id="326" r:id="rId53"/>
    <p:sldId id="327" r:id="rId54"/>
    <p:sldId id="328" r:id="rId55"/>
    <p:sldId id="329" r:id="rId56"/>
    <p:sldId id="330" r:id="rId57"/>
    <p:sldId id="308" r:id="rId58"/>
    <p:sldId id="315" r:id="rId59"/>
    <p:sldId id="344" r:id="rId60"/>
    <p:sldId id="316" r:id="rId61"/>
    <p:sldId id="317" r:id="rId62"/>
    <p:sldId id="346" r:id="rId63"/>
    <p:sldId id="343" r:id="rId64"/>
    <p:sldId id="318" r:id="rId65"/>
    <p:sldId id="336" r:id="rId66"/>
    <p:sldId id="290" r:id="rId67"/>
    <p:sldId id="337" r:id="rId68"/>
    <p:sldId id="338" r:id="rId69"/>
    <p:sldId id="339" r:id="rId70"/>
    <p:sldId id="340" r:id="rId71"/>
    <p:sldId id="311" r:id="rId72"/>
    <p:sldId id="289" r:id="rId73"/>
    <p:sldId id="309" r:id="rId74"/>
    <p:sldId id="312" r:id="rId75"/>
    <p:sldId id="332" r:id="rId76"/>
    <p:sldId id="334" r:id="rId77"/>
    <p:sldId id="345" r:id="rId78"/>
    <p:sldId id="335" r:id="rId79"/>
    <p:sldId id="342" r:id="rId80"/>
    <p:sldId id="341" r:id="rId81"/>
    <p:sldId id="333"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44" autoAdjust="0"/>
    <p:restoredTop sz="64093" autoAdjust="0"/>
  </p:normalViewPr>
  <p:slideViewPr>
    <p:cSldViewPr snapToGrid="0">
      <p:cViewPr varScale="1">
        <p:scale>
          <a:sx n="30" d="100"/>
          <a:sy n="30" d="100"/>
        </p:scale>
        <p:origin x="-1810" y="-6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0C3F6-85DD-491E-AE91-8E01C5C2B7F6}" type="datetimeFigureOut">
              <a:rPr lang="en-US" smtClean="0"/>
              <a:pPr/>
              <a:t>3/29/2015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DF0C7-919F-49F6-86A3-B9E71FFDEDC5}" type="slidenum">
              <a:rPr lang="en-US" smtClean="0"/>
              <a:pPr/>
              <a:t>‹#›</a:t>
            </a:fld>
            <a:endParaRPr lang="en-US"/>
          </a:p>
        </p:txBody>
      </p:sp>
    </p:spTree>
    <p:extLst>
      <p:ext uri="{BB962C8B-B14F-4D97-AF65-F5344CB8AC3E}">
        <p14:creationId xmlns:p14="http://schemas.microsoft.com/office/powerpoint/2010/main" xmlns="" val="88910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adiopaedia.org/articles/missing?article%5btitle%5d=hilu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typically four pulmonary veins:</a:t>
            </a:r>
          </a:p>
          <a:p>
            <a:r>
              <a:rPr lang="en-US" sz="1200" b="1" i="0" kern="1200" dirty="0" smtClean="0">
                <a:solidFill>
                  <a:schemeClr val="tx1"/>
                </a:solidFill>
                <a:effectLst/>
                <a:latin typeface="+mn-lt"/>
                <a:ea typeface="+mn-ea"/>
                <a:cs typeface="+mn-cs"/>
              </a:rPr>
              <a:t>right superior</a:t>
            </a:r>
            <a:r>
              <a:rPr lang="en-US" sz="1200" b="0" i="0" kern="1200" dirty="0" smtClean="0">
                <a:solidFill>
                  <a:schemeClr val="tx1"/>
                </a:solidFill>
                <a:effectLst/>
                <a:latin typeface="+mn-lt"/>
                <a:ea typeface="+mn-ea"/>
                <a:cs typeface="+mn-cs"/>
              </a:rPr>
              <a:t> - drains right upper and middle lobes</a:t>
            </a:r>
          </a:p>
          <a:p>
            <a:r>
              <a:rPr lang="en-US" sz="1200" b="1" i="0" kern="1200" dirty="0" smtClean="0">
                <a:solidFill>
                  <a:schemeClr val="tx1"/>
                </a:solidFill>
                <a:effectLst/>
                <a:latin typeface="+mn-lt"/>
                <a:ea typeface="+mn-ea"/>
                <a:cs typeface="+mn-cs"/>
              </a:rPr>
              <a:t>right inferior</a:t>
            </a:r>
            <a:r>
              <a:rPr lang="en-US" sz="1200" b="0" i="0" kern="1200" dirty="0" smtClean="0">
                <a:solidFill>
                  <a:schemeClr val="tx1"/>
                </a:solidFill>
                <a:effectLst/>
                <a:latin typeface="+mn-lt"/>
                <a:ea typeface="+mn-ea"/>
                <a:cs typeface="+mn-cs"/>
              </a:rPr>
              <a:t> - drains right lower lobe</a:t>
            </a:r>
          </a:p>
          <a:p>
            <a:r>
              <a:rPr lang="en-US" sz="1200" b="1" i="0" kern="1200" dirty="0" smtClean="0">
                <a:solidFill>
                  <a:schemeClr val="tx1"/>
                </a:solidFill>
                <a:effectLst/>
                <a:latin typeface="+mn-lt"/>
                <a:ea typeface="+mn-ea"/>
                <a:cs typeface="+mn-cs"/>
              </a:rPr>
              <a:t>left superior</a:t>
            </a:r>
            <a:r>
              <a:rPr lang="en-US" sz="1200" b="0" i="0" kern="1200" dirty="0" smtClean="0">
                <a:solidFill>
                  <a:schemeClr val="tx1"/>
                </a:solidFill>
                <a:effectLst/>
                <a:latin typeface="+mn-lt"/>
                <a:ea typeface="+mn-ea"/>
                <a:cs typeface="+mn-cs"/>
              </a:rPr>
              <a:t> - drains left upper lobe</a:t>
            </a:r>
          </a:p>
          <a:p>
            <a:r>
              <a:rPr lang="en-US" sz="1200" b="1" i="0" kern="1200" dirty="0" smtClean="0">
                <a:solidFill>
                  <a:schemeClr val="tx1"/>
                </a:solidFill>
                <a:effectLst/>
                <a:latin typeface="+mn-lt"/>
                <a:ea typeface="+mn-ea"/>
                <a:cs typeface="+mn-cs"/>
              </a:rPr>
              <a:t>left inferior</a:t>
            </a:r>
            <a:r>
              <a:rPr lang="en-US" sz="1200" b="0" i="0" kern="1200" dirty="0" smtClean="0">
                <a:solidFill>
                  <a:schemeClr val="tx1"/>
                </a:solidFill>
                <a:effectLst/>
                <a:latin typeface="+mn-lt"/>
                <a:ea typeface="+mn-ea"/>
                <a:cs typeface="+mn-cs"/>
              </a:rPr>
              <a:t> - drains left lower lobe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superior pulmonary veins takes an oblique </a:t>
            </a:r>
            <a:r>
              <a:rPr lang="en-US" sz="1200" b="0" i="0" kern="1200" dirty="0" err="1" smtClean="0">
                <a:solidFill>
                  <a:schemeClr val="tx1"/>
                </a:solidFill>
                <a:effectLst/>
                <a:latin typeface="+mn-lt"/>
                <a:ea typeface="+mn-ea"/>
                <a:cs typeface="+mn-cs"/>
              </a:rPr>
              <a:t>inferomedial</a:t>
            </a:r>
            <a:r>
              <a:rPr lang="en-US" sz="1200" b="0" i="0" kern="1200" dirty="0" smtClean="0">
                <a:solidFill>
                  <a:schemeClr val="tx1"/>
                </a:solidFill>
                <a:effectLst/>
                <a:latin typeface="+mn-lt"/>
                <a:ea typeface="+mn-ea"/>
                <a:cs typeface="+mn-cs"/>
              </a:rPr>
              <a:t> course whereas the inferior pulmonary veins run horizontally peripherally before taking a more vertical course. They pass through the lung </a:t>
            </a:r>
            <a:r>
              <a:rPr lang="en-US" sz="1200" b="0" i="0" u="none" strike="noStrike" kern="1200" dirty="0" smtClean="0">
                <a:solidFill>
                  <a:schemeClr val="tx1"/>
                </a:solidFill>
                <a:effectLst/>
                <a:latin typeface="+mn-lt"/>
                <a:ea typeface="+mn-ea"/>
                <a:cs typeface="+mn-cs"/>
                <a:hlinkClick r:id="rId3"/>
              </a:rPr>
              <a:t>hilum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antero</a:t>
            </a:r>
            <a:r>
              <a:rPr lang="en-US" sz="1200" b="0" i="0" kern="1200" dirty="0" smtClean="0">
                <a:solidFill>
                  <a:schemeClr val="tx1"/>
                </a:solidFill>
                <a:effectLst/>
                <a:latin typeface="+mn-lt"/>
                <a:ea typeface="+mn-ea"/>
                <a:cs typeface="+mn-cs"/>
              </a:rPr>
              <a:t>-inferiorly to the pulmonary arteries, forming a short </a:t>
            </a:r>
            <a:r>
              <a:rPr lang="en-US" sz="1200" b="0" i="0" kern="1200" dirty="0" err="1" smtClean="0">
                <a:solidFill>
                  <a:schemeClr val="tx1"/>
                </a:solidFill>
                <a:effectLst/>
                <a:latin typeface="+mn-lt"/>
                <a:ea typeface="+mn-ea"/>
                <a:cs typeface="+mn-cs"/>
              </a:rPr>
              <a:t>intrapericardial</a:t>
            </a:r>
            <a:r>
              <a:rPr lang="en-US" sz="1200" b="0" i="0" kern="1200" dirty="0" smtClean="0">
                <a:solidFill>
                  <a:schemeClr val="tx1"/>
                </a:solidFill>
                <a:effectLst/>
                <a:latin typeface="+mn-lt"/>
                <a:ea typeface="+mn-ea"/>
                <a:cs typeface="+mn-cs"/>
              </a:rPr>
              <a:t> segment, to drain into the left atrium. </a:t>
            </a:r>
            <a:r>
              <a:rPr lang="en-US" sz="1200" b="1" i="0" kern="1200" dirty="0" smtClean="0">
                <a:solidFill>
                  <a:schemeClr val="tx1"/>
                </a:solidFill>
                <a:effectLst/>
                <a:latin typeface="+mn-lt"/>
                <a:ea typeface="+mn-ea"/>
                <a:cs typeface="+mn-cs"/>
              </a:rPr>
              <a:t>The </a:t>
            </a:r>
            <a:r>
              <a:rPr lang="en-US" sz="1200" b="1" i="0" kern="1200" dirty="0" err="1" smtClean="0">
                <a:solidFill>
                  <a:schemeClr val="tx1"/>
                </a:solidFill>
                <a:effectLst/>
                <a:latin typeface="+mn-lt"/>
                <a:ea typeface="+mn-ea"/>
                <a:cs typeface="+mn-cs"/>
              </a:rPr>
              <a:t>ostia</a:t>
            </a:r>
            <a:r>
              <a:rPr lang="en-US" sz="1200" b="1" i="0" kern="1200" dirty="0" smtClean="0">
                <a:solidFill>
                  <a:schemeClr val="tx1"/>
                </a:solidFill>
                <a:effectLst/>
                <a:latin typeface="+mn-lt"/>
                <a:ea typeface="+mn-ea"/>
                <a:cs typeface="+mn-cs"/>
              </a:rPr>
              <a:t> of the inferior pulmonary veins are more posteromedial and the left pulmonary veins being more superior. </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a:t>
            </a:fld>
            <a:endParaRPr lang="en-US"/>
          </a:p>
        </p:txBody>
      </p:sp>
    </p:spTree>
    <p:extLst>
      <p:ext uri="{BB962C8B-B14F-4D97-AF65-F5344CB8AC3E}">
        <p14:creationId xmlns:p14="http://schemas.microsoft.com/office/powerpoint/2010/main" xmlns="" val="1898681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Pulmonary</a:t>
            </a:r>
            <a:r>
              <a:rPr lang="en-US" baseline="0" dirty="0" smtClean="0"/>
              <a:t> edema is striking.</a:t>
            </a:r>
          </a:p>
          <a:p>
            <a:r>
              <a:rPr lang="en-US" baseline="0" dirty="0" smtClean="0"/>
              <a:t>Pulmonary veins and </a:t>
            </a:r>
            <a:r>
              <a:rPr lang="en-US" baseline="0" dirty="0" err="1" smtClean="0"/>
              <a:t>lymphatics</a:t>
            </a:r>
            <a:r>
              <a:rPr lang="en-US" baseline="0" dirty="0" smtClean="0"/>
              <a:t> are distended.</a:t>
            </a:r>
          </a:p>
          <a:p>
            <a:r>
              <a:rPr lang="en-US" baseline="0" dirty="0" smtClean="0"/>
              <a:t>Lung fields exhibit a reticular nodular ground glass appearance and stand out in contrast to the comparatively unimpressive cardiac silhouette.</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38</a:t>
            </a:fld>
            <a:endParaRPr lang="en-US"/>
          </a:p>
        </p:txBody>
      </p:sp>
    </p:spTree>
    <p:extLst>
      <p:ext uri="{BB962C8B-B14F-4D97-AF65-F5344CB8AC3E}">
        <p14:creationId xmlns:p14="http://schemas.microsoft.com/office/powerpoint/2010/main" xmlns="" val="123823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Size and orientation (horizontal or vertical) of the pulmonary venous confluence and its relation with the left atrium are important for surgical planning.</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Generally,the</a:t>
            </a:r>
            <a:r>
              <a:rPr lang="en-US" sz="1200" kern="1200" dirty="0" smtClean="0">
                <a:solidFill>
                  <a:schemeClr val="tx1"/>
                </a:solidFill>
                <a:latin typeface="+mn-lt"/>
                <a:ea typeface="+mn-ea"/>
                <a:cs typeface="+mn-cs"/>
              </a:rPr>
              <a:t> venous channel in </a:t>
            </a:r>
            <a:r>
              <a:rPr lang="en-US" sz="1200" kern="1200" dirty="0" err="1" smtClean="0">
                <a:solidFill>
                  <a:schemeClr val="tx1"/>
                </a:solidFill>
                <a:latin typeface="+mn-lt"/>
                <a:ea typeface="+mn-ea"/>
                <a:cs typeface="+mn-cs"/>
              </a:rPr>
              <a:t>supracardiac</a:t>
            </a:r>
            <a:r>
              <a:rPr lang="en-US" sz="1200" kern="1200" dirty="0" smtClean="0">
                <a:solidFill>
                  <a:schemeClr val="tx1"/>
                </a:solidFill>
                <a:latin typeface="+mn-lt"/>
                <a:ea typeface="+mn-ea"/>
                <a:cs typeface="+mn-cs"/>
              </a:rPr>
              <a:t> TAPVC is best imaged from the precordial </a:t>
            </a:r>
            <a:r>
              <a:rPr lang="en-US" sz="1200" kern="1200" dirty="0" err="1" smtClean="0">
                <a:solidFill>
                  <a:schemeClr val="tx1"/>
                </a:solidFill>
                <a:latin typeface="+mn-lt"/>
                <a:ea typeface="+mn-ea"/>
                <a:cs typeface="+mn-cs"/>
              </a:rPr>
              <a:t>windows,and</a:t>
            </a:r>
            <a:r>
              <a:rPr lang="en-US" sz="1200" kern="1200" dirty="0" smtClean="0">
                <a:solidFill>
                  <a:schemeClr val="tx1"/>
                </a:solidFill>
                <a:latin typeface="+mn-lt"/>
                <a:ea typeface="+mn-ea"/>
                <a:cs typeface="+mn-cs"/>
              </a:rPr>
              <a:t> the venous channel in </a:t>
            </a:r>
            <a:r>
              <a:rPr lang="en-US" sz="1200" kern="1200" dirty="0" err="1" smtClean="0">
                <a:solidFill>
                  <a:schemeClr val="tx1"/>
                </a:solidFill>
                <a:latin typeface="+mn-lt"/>
                <a:ea typeface="+mn-ea"/>
                <a:cs typeface="+mn-cs"/>
              </a:rPr>
              <a:t>infradiaphragmatic</a:t>
            </a:r>
            <a:r>
              <a:rPr lang="en-US" sz="1200" kern="1200" dirty="0" smtClean="0">
                <a:solidFill>
                  <a:schemeClr val="tx1"/>
                </a:solidFill>
                <a:latin typeface="+mn-lt"/>
                <a:ea typeface="+mn-ea"/>
                <a:cs typeface="+mn-cs"/>
              </a:rPr>
              <a:t> TAPVC is best evaluated from the subcostal 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41</a:t>
            </a:fld>
            <a:endParaRPr lang="en-US"/>
          </a:p>
        </p:txBody>
      </p:sp>
    </p:spTree>
    <p:extLst>
      <p:ext uri="{BB962C8B-B14F-4D97-AF65-F5344CB8AC3E}">
        <p14:creationId xmlns:p14="http://schemas.microsoft.com/office/powerpoint/2010/main" xmlns="" val="1248454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42</a:t>
            </a:fld>
            <a:endParaRPr lang="en-US"/>
          </a:p>
        </p:txBody>
      </p:sp>
    </p:spTree>
    <p:extLst>
      <p:ext uri="{BB962C8B-B14F-4D97-AF65-F5344CB8AC3E}">
        <p14:creationId xmlns:p14="http://schemas.microsoft.com/office/powerpoint/2010/main" xmlns="" val="105061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RA is the common mixing chamber.</a:t>
            </a:r>
            <a:r>
              <a:rPr lang="en-US" sz="1200" b="0" i="0" u="none" strike="noStrike" kern="1200" baseline="0" dirty="0" smtClean="0">
                <a:solidFill>
                  <a:schemeClr val="tx1"/>
                </a:solidFill>
                <a:latin typeface="+mn-lt"/>
                <a:ea typeface="+mn-ea"/>
                <a:cs typeface="+mn-cs"/>
              </a:rPr>
              <a:t> This situation is reflected in the frequent finding</a:t>
            </a:r>
          </a:p>
          <a:p>
            <a:r>
              <a:rPr lang="en-US" sz="1200" b="0" i="0" u="none" strike="noStrike" kern="1200" baseline="0" dirty="0" smtClean="0">
                <a:solidFill>
                  <a:schemeClr val="tx1"/>
                </a:solidFill>
                <a:latin typeface="+mn-lt"/>
                <a:ea typeface="+mn-ea"/>
                <a:cs typeface="+mn-cs"/>
              </a:rPr>
              <a:t>of close similarity of oxygen content and saturations from the</a:t>
            </a:r>
          </a:p>
          <a:p>
            <a:r>
              <a:rPr lang="en-US" sz="1200" b="0" i="0" u="none" strike="noStrike" kern="1200" baseline="0" dirty="0" smtClean="0">
                <a:solidFill>
                  <a:schemeClr val="tx1"/>
                </a:solidFill>
                <a:latin typeface="+mn-lt"/>
                <a:ea typeface="+mn-ea"/>
                <a:cs typeface="+mn-cs"/>
              </a:rPr>
              <a:t>right atrium, left atrium, pulmonary artery, and systemic</a:t>
            </a:r>
          </a:p>
          <a:p>
            <a:r>
              <a:rPr lang="en-US" sz="1200" b="0" i="0" u="none" strike="noStrike" kern="1200" baseline="0" dirty="0" smtClean="0">
                <a:solidFill>
                  <a:schemeClr val="tx1"/>
                </a:solidFill>
                <a:latin typeface="+mn-lt"/>
                <a:ea typeface="+mn-ea"/>
                <a:cs typeface="+mn-cs"/>
              </a:rPr>
              <a:t>artery. There is considerable deviation from this pattern,</a:t>
            </a:r>
          </a:p>
          <a:p>
            <a:r>
              <a:rPr lang="en-US" sz="1200" b="0" i="0" u="none" strike="noStrike" kern="1200" baseline="0" dirty="0" smtClean="0">
                <a:solidFill>
                  <a:schemeClr val="tx1"/>
                </a:solidFill>
                <a:latin typeface="+mn-lt"/>
                <a:ea typeface="+mn-ea"/>
                <a:cs typeface="+mn-cs"/>
              </a:rPr>
              <a:t>however, because of streaming of systemic venous return in</a:t>
            </a:r>
          </a:p>
          <a:p>
            <a:r>
              <a:rPr lang="en-US" sz="1200" b="0" i="0" u="none" strike="noStrike" kern="1200" baseline="0" dirty="0" smtClean="0">
                <a:solidFill>
                  <a:schemeClr val="tx1"/>
                </a:solidFill>
                <a:latin typeface="+mn-lt"/>
                <a:ea typeface="+mn-ea"/>
                <a:cs typeface="+mn-cs"/>
              </a:rPr>
              <a:t>the right atrium, directing inferior vena </a:t>
            </a:r>
            <a:r>
              <a:rPr lang="en-US" sz="1200" b="0" i="0" u="none" strike="noStrike" kern="1200" baseline="0" dirty="0" err="1" smtClean="0">
                <a:solidFill>
                  <a:schemeClr val="tx1"/>
                </a:solidFill>
                <a:latin typeface="+mn-lt"/>
                <a:ea typeface="+mn-ea"/>
                <a:cs typeface="+mn-cs"/>
              </a:rPr>
              <a:t>caval</a:t>
            </a:r>
            <a:r>
              <a:rPr lang="en-US" sz="1200" b="0" i="0" u="none" strike="noStrike" kern="1200" baseline="0" dirty="0" smtClean="0">
                <a:solidFill>
                  <a:schemeClr val="tx1"/>
                </a:solidFill>
                <a:latin typeface="+mn-lt"/>
                <a:ea typeface="+mn-ea"/>
                <a:cs typeface="+mn-cs"/>
              </a:rPr>
              <a:t> blood through</a:t>
            </a:r>
          </a:p>
          <a:p>
            <a:r>
              <a:rPr lang="en-US" sz="1200" b="0" i="0" u="none" strike="noStrike" kern="1200" baseline="0" dirty="0" smtClean="0">
                <a:solidFill>
                  <a:schemeClr val="tx1"/>
                </a:solidFill>
                <a:latin typeface="+mn-lt"/>
                <a:ea typeface="+mn-ea"/>
                <a:cs typeface="+mn-cs"/>
              </a:rPr>
              <a:t>the foramen </a:t>
            </a:r>
            <a:r>
              <a:rPr lang="en-US" sz="1200" b="0" i="0" u="none" strike="noStrike" kern="1200" baseline="0" dirty="0" err="1" smtClean="0">
                <a:solidFill>
                  <a:schemeClr val="tx1"/>
                </a:solidFill>
                <a:latin typeface="+mn-lt"/>
                <a:ea typeface="+mn-ea"/>
                <a:cs typeface="+mn-cs"/>
              </a:rPr>
              <a:t>ovale</a:t>
            </a:r>
            <a:r>
              <a:rPr lang="en-US" sz="1200" b="0" i="0" u="none" strike="noStrike" kern="1200" baseline="0" dirty="0" smtClean="0">
                <a:solidFill>
                  <a:schemeClr val="tx1"/>
                </a:solidFill>
                <a:latin typeface="+mn-lt"/>
                <a:ea typeface="+mn-ea"/>
                <a:cs typeface="+mn-cs"/>
              </a:rPr>
              <a:t> to the mitral valve, and superior vena </a:t>
            </a:r>
            <a:r>
              <a:rPr lang="en-US" sz="1200" b="0" i="0" u="none" strike="noStrike" kern="1200" baseline="0" dirty="0" err="1" smtClean="0">
                <a:solidFill>
                  <a:schemeClr val="tx1"/>
                </a:solidFill>
                <a:latin typeface="+mn-lt"/>
                <a:ea typeface="+mn-ea"/>
                <a:cs typeface="+mn-cs"/>
              </a:rPr>
              <a:t>caval</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blood through the tricuspid valve. Thus, in </a:t>
            </a:r>
            <a:r>
              <a:rPr lang="en-US" sz="1200" b="0" i="0" u="none" strike="noStrike" kern="1200" baseline="0" dirty="0" err="1" smtClean="0">
                <a:solidFill>
                  <a:schemeClr val="tx1"/>
                </a:solidFill>
                <a:latin typeface="+mn-lt"/>
                <a:ea typeface="+mn-ea"/>
                <a:cs typeface="+mn-cs"/>
              </a:rPr>
              <a:t>infracardiac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TAPVC, systemic arterial saturation is typically higher than</a:t>
            </a:r>
          </a:p>
          <a:p>
            <a:r>
              <a:rPr lang="en-US" sz="1200" b="0" i="0" u="none" strike="noStrike" kern="1200" baseline="0" dirty="0" smtClean="0">
                <a:solidFill>
                  <a:schemeClr val="tx1"/>
                </a:solidFill>
                <a:latin typeface="+mn-lt"/>
                <a:ea typeface="+mn-ea"/>
                <a:cs typeface="+mn-cs"/>
              </a:rPr>
              <a:t>pulmonary artery saturation.</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44</a:t>
            </a:fld>
            <a:endParaRPr lang="en-US"/>
          </a:p>
        </p:txBody>
      </p:sp>
    </p:spTree>
    <p:extLst>
      <p:ext uri="{BB962C8B-B14F-4D97-AF65-F5344CB8AC3E}">
        <p14:creationId xmlns:p14="http://schemas.microsoft.com/office/powerpoint/2010/main" xmlns="" val="154304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Survival past the critical first</a:t>
            </a:r>
          </a:p>
          <a:p>
            <a:r>
              <a:rPr lang="en-US" sz="1200" b="0" i="0" u="none" strike="noStrike" kern="1200" baseline="0" dirty="0" smtClean="0">
                <a:solidFill>
                  <a:schemeClr val="tx1"/>
                </a:solidFill>
                <a:latin typeface="+mn-lt"/>
                <a:ea typeface="+mn-ea"/>
                <a:cs typeface="+mn-cs"/>
              </a:rPr>
              <a:t>few weeks and months does not portend a favorable prognosis,</a:t>
            </a:r>
          </a:p>
          <a:p>
            <a:r>
              <a:rPr lang="en-US" sz="1200" b="0" i="0" u="none" strike="noStrike" kern="1200" baseline="0" dirty="0" smtClean="0">
                <a:solidFill>
                  <a:schemeClr val="tx1"/>
                </a:solidFill>
                <a:latin typeface="+mn-lt"/>
                <a:ea typeface="+mn-ea"/>
                <a:cs typeface="+mn-cs"/>
              </a:rPr>
              <a:t>because only about half the patients surviving to</a:t>
            </a:r>
          </a:p>
          <a:p>
            <a:r>
              <a:rPr lang="en-US" sz="1200" b="0" i="0" u="none" strike="noStrike" kern="1200" baseline="0" dirty="0" smtClean="0">
                <a:solidFill>
                  <a:schemeClr val="tx1"/>
                </a:solidFill>
                <a:latin typeface="+mn-lt"/>
                <a:ea typeface="+mn-ea"/>
                <a:cs typeface="+mn-cs"/>
              </a:rPr>
              <a:t>age 3 months survive to 1 year. </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47</a:t>
            </a:fld>
            <a:endParaRPr lang="en-US"/>
          </a:p>
        </p:txBody>
      </p:sp>
    </p:spTree>
    <p:extLst>
      <p:ext uri="{BB962C8B-B14F-4D97-AF65-F5344CB8AC3E}">
        <p14:creationId xmlns:p14="http://schemas.microsoft.com/office/powerpoint/2010/main" xmlns="" val="1415789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Induced respiratory alkalosis decreases pulmonary vascular resistance and improves oxygenation.</a:t>
            </a:r>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48</a:t>
            </a:fld>
            <a:endParaRPr lang="en-US"/>
          </a:p>
        </p:txBody>
      </p:sp>
    </p:spTree>
    <p:extLst>
      <p:ext uri="{BB962C8B-B14F-4D97-AF65-F5344CB8AC3E}">
        <p14:creationId xmlns:p14="http://schemas.microsoft.com/office/powerpoint/2010/main" xmlns="" val="4059228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Rarely, individuals survive into childhood or early adult</a:t>
            </a:r>
          </a:p>
          <a:p>
            <a:r>
              <a:rPr lang="en-US" sz="1200" b="0" i="0" u="none" strike="noStrike" kern="1200" baseline="0" dirty="0" smtClean="0">
                <a:solidFill>
                  <a:schemeClr val="tx1"/>
                </a:solidFill>
                <a:latin typeface="+mn-lt"/>
                <a:ea typeface="+mn-ea"/>
                <a:cs typeface="+mn-cs"/>
              </a:rPr>
              <a:t>life with TAPVC and are first seen for surgical consideration</a:t>
            </a:r>
          </a:p>
          <a:p>
            <a:r>
              <a:rPr lang="en-US" sz="1200" b="0" i="0" u="none" strike="noStrike" kern="1200" baseline="0" dirty="0" smtClean="0">
                <a:solidFill>
                  <a:schemeClr val="tx1"/>
                </a:solidFill>
                <a:latin typeface="+mn-lt"/>
                <a:ea typeface="+mn-ea"/>
                <a:cs typeface="+mn-cs"/>
              </a:rPr>
              <a:t>at that 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pulmonary vascular disease is suspected clinically,</a:t>
            </a:r>
          </a:p>
          <a:p>
            <a:r>
              <a:rPr lang="en-US" sz="1200" b="0" i="0" u="none" strike="noStrike" kern="1200" baseline="0" dirty="0" smtClean="0">
                <a:solidFill>
                  <a:schemeClr val="tx1"/>
                </a:solidFill>
                <a:latin typeface="+mn-lt"/>
                <a:ea typeface="+mn-ea"/>
                <a:cs typeface="+mn-cs"/>
              </a:rPr>
              <a:t>measurement of pulmonary vascular resistance is required at</a:t>
            </a:r>
          </a:p>
          <a:p>
            <a:r>
              <a:rPr lang="en-US" sz="1200" b="0" i="0" u="none" strike="noStrike" kern="1200" baseline="0" dirty="0" smtClean="0">
                <a:solidFill>
                  <a:schemeClr val="tx1"/>
                </a:solidFill>
                <a:latin typeface="+mn-lt"/>
                <a:ea typeface="+mn-ea"/>
                <a:cs typeface="+mn-cs"/>
              </a:rPr>
              <a:t>preoperative cardiac catheterization. Using the Fick principle,</a:t>
            </a:r>
          </a:p>
          <a:p>
            <a:r>
              <a:rPr lang="en-US" sz="1200" b="0" i="0" u="none" strike="noStrike" kern="1200" baseline="0" dirty="0" smtClean="0">
                <a:solidFill>
                  <a:schemeClr val="tx1"/>
                </a:solidFill>
                <a:latin typeface="+mn-lt"/>
                <a:ea typeface="+mn-ea"/>
                <a:cs typeface="+mn-cs"/>
              </a:rPr>
              <a:t>the patient’s response to 100% oxygen and to inhaled nitric</a:t>
            </a:r>
          </a:p>
          <a:p>
            <a:r>
              <a:rPr lang="en-US" sz="1200" b="0" i="0" u="none" strike="noStrike" kern="1200" baseline="0" dirty="0" smtClean="0">
                <a:solidFill>
                  <a:schemeClr val="tx1"/>
                </a:solidFill>
                <a:latin typeface="+mn-lt"/>
                <a:ea typeface="+mn-ea"/>
                <a:cs typeface="+mn-cs"/>
              </a:rPr>
              <a:t>oxide is determined. If pulmonary vascular resistance is less</a:t>
            </a:r>
          </a:p>
          <a:p>
            <a:r>
              <a:rPr lang="en-US" sz="1200" b="0" i="0" u="none" strike="noStrike" kern="1200" baseline="0" dirty="0" smtClean="0">
                <a:solidFill>
                  <a:schemeClr val="tx1"/>
                </a:solidFill>
                <a:latin typeface="+mn-lt"/>
                <a:ea typeface="+mn-ea"/>
                <a:cs typeface="+mn-cs"/>
              </a:rPr>
              <a:t>than 8 U · m2 using these maneuvers, operation is undertaken.</a:t>
            </a:r>
          </a:p>
          <a:p>
            <a:r>
              <a:rPr lang="en-US" sz="1200" b="0" i="0" u="none" strike="noStrike" kern="1200" baseline="0" dirty="0" smtClean="0">
                <a:solidFill>
                  <a:schemeClr val="tx1"/>
                </a:solidFill>
                <a:latin typeface="+mn-lt"/>
                <a:ea typeface="+mn-ea"/>
                <a:cs typeface="+mn-cs"/>
              </a:rPr>
              <a:t>If resistance is higher than 8 U · m2, chronic pulmonary</a:t>
            </a:r>
          </a:p>
          <a:p>
            <a:r>
              <a:rPr lang="en-US" sz="1200" b="0" i="0" u="none" strike="noStrike" kern="1200" baseline="0" dirty="0" err="1" smtClean="0">
                <a:solidFill>
                  <a:schemeClr val="tx1"/>
                </a:solidFill>
                <a:latin typeface="+mn-lt"/>
                <a:ea typeface="+mn-ea"/>
                <a:cs typeface="+mn-cs"/>
              </a:rPr>
              <a:t>vasodilatory</a:t>
            </a:r>
            <a:r>
              <a:rPr lang="en-US" sz="1200" b="0" i="0" u="none" strike="noStrike" kern="1200" baseline="0" dirty="0" smtClean="0">
                <a:solidFill>
                  <a:schemeClr val="tx1"/>
                </a:solidFill>
                <a:latin typeface="+mn-lt"/>
                <a:ea typeface="+mn-ea"/>
                <a:cs typeface="+mn-cs"/>
              </a:rPr>
              <a:t> therapy, both pre- and postoperatively, can</a:t>
            </a:r>
          </a:p>
          <a:p>
            <a:r>
              <a:rPr lang="en-US" sz="1200" b="0" i="0" u="none" strike="noStrike" kern="1200" baseline="0" dirty="0" smtClean="0">
                <a:solidFill>
                  <a:schemeClr val="tx1"/>
                </a:solidFill>
                <a:latin typeface="+mn-lt"/>
                <a:ea typeface="+mn-ea"/>
                <a:cs typeface="+mn-cs"/>
              </a:rPr>
              <a:t>be considered in an attempt to increase operability</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50</a:t>
            </a:fld>
            <a:endParaRPr lang="en-US"/>
          </a:p>
        </p:txBody>
      </p:sp>
    </p:spTree>
    <p:extLst>
      <p:ext uri="{BB962C8B-B14F-4D97-AF65-F5344CB8AC3E}">
        <p14:creationId xmlns:p14="http://schemas.microsoft.com/office/powerpoint/2010/main" xmlns="" val="323830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pulmonary venous confluence is seen in the posterior pericardium by retracting the heart anteriorly and to the right.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Because of lack of pulmonary vein attachment to the left </a:t>
            </a:r>
            <a:r>
              <a:rPr lang="en-US" sz="1200" kern="1200" dirty="0" err="1" smtClean="0">
                <a:solidFill>
                  <a:schemeClr val="tx1"/>
                </a:solidFill>
                <a:latin typeface="+mn-lt"/>
                <a:ea typeface="+mn-ea"/>
                <a:cs typeface="+mn-cs"/>
              </a:rPr>
              <a:t>atrium,the</a:t>
            </a:r>
            <a:r>
              <a:rPr lang="en-US" sz="1200" kern="1200" dirty="0" smtClean="0">
                <a:solidFill>
                  <a:schemeClr val="tx1"/>
                </a:solidFill>
                <a:latin typeface="+mn-lt"/>
                <a:ea typeface="+mn-ea"/>
                <a:cs typeface="+mn-cs"/>
              </a:rPr>
              <a:t> heart is unusually mobile and pulmonary venous confluence can be easily exposed.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longitudinal incision is made in the venous confluence to match a corresponding incision in the posterior left atrium</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51</a:t>
            </a:fld>
            <a:endParaRPr lang="en-US"/>
          </a:p>
        </p:txBody>
      </p:sp>
    </p:spTree>
    <p:extLst>
      <p:ext uri="{BB962C8B-B14F-4D97-AF65-F5344CB8AC3E}">
        <p14:creationId xmlns:p14="http://schemas.microsoft.com/office/powerpoint/2010/main" xmlns="" val="3226821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a:t>
            </a:r>
            <a:r>
              <a:rPr lang="en-US" sz="1200" kern="1200" dirty="0" err="1" smtClean="0">
                <a:solidFill>
                  <a:schemeClr val="tx1"/>
                </a:solidFill>
                <a:latin typeface="+mn-lt"/>
                <a:ea typeface="+mn-ea"/>
                <a:cs typeface="+mn-cs"/>
              </a:rPr>
              <a:t>atriotomy</a:t>
            </a:r>
            <a:r>
              <a:rPr lang="en-US" sz="1200" kern="1200" dirty="0" smtClean="0">
                <a:solidFill>
                  <a:schemeClr val="tx1"/>
                </a:solidFill>
                <a:latin typeface="+mn-lt"/>
                <a:ea typeface="+mn-ea"/>
                <a:cs typeface="+mn-cs"/>
              </a:rPr>
              <a:t> incision extended across the right atrium and then across the atrial septum.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allows incision of the posterior wall of the left atrium precisely over the pulmonary venous confluence.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patients with small left atria and rightward pulmonary venous </a:t>
            </a:r>
            <a:r>
              <a:rPr lang="en-US" sz="1200" kern="1200" dirty="0" err="1" smtClean="0">
                <a:solidFill>
                  <a:schemeClr val="tx1"/>
                </a:solidFill>
                <a:latin typeface="+mn-lt"/>
                <a:ea typeface="+mn-ea"/>
                <a:cs typeface="+mn-cs"/>
              </a:rPr>
              <a:t>confluence,this</a:t>
            </a:r>
            <a:r>
              <a:rPr lang="en-US" sz="1200" kern="1200" dirty="0" smtClean="0">
                <a:solidFill>
                  <a:schemeClr val="tx1"/>
                </a:solidFill>
                <a:latin typeface="+mn-lt"/>
                <a:ea typeface="+mn-ea"/>
                <a:cs typeface="+mn-cs"/>
              </a:rPr>
              <a:t> approach </a:t>
            </a:r>
            <a:r>
              <a:rPr lang="en-US" sz="1200" b="1" kern="1200" dirty="0" smtClean="0">
                <a:solidFill>
                  <a:srgbClr val="FF0000"/>
                </a:solidFill>
                <a:latin typeface="+mn-lt"/>
                <a:ea typeface="+mn-ea"/>
                <a:cs typeface="+mn-cs"/>
              </a:rPr>
              <a:t>allows patch augmentation of the left atrium </a:t>
            </a:r>
            <a:r>
              <a:rPr lang="en-US" sz="1200" kern="1200" dirty="0" smtClean="0">
                <a:solidFill>
                  <a:schemeClr val="tx1"/>
                </a:solidFill>
                <a:latin typeface="+mn-lt"/>
                <a:ea typeface="+mn-ea"/>
                <a:cs typeface="+mn-cs"/>
              </a:rPr>
              <a:t>when reconstructing the atrial septum and right atrial incision.</a:t>
            </a:r>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52</a:t>
            </a:fld>
            <a:endParaRPr lang="en-US"/>
          </a:p>
        </p:txBody>
      </p:sp>
    </p:spTree>
    <p:extLst>
      <p:ext uri="{BB962C8B-B14F-4D97-AF65-F5344CB8AC3E}">
        <p14:creationId xmlns:p14="http://schemas.microsoft.com/office/powerpoint/2010/main" xmlns="" val="364179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Repair of total anomalous pulmonary venous connection to coronary sinus, Van </a:t>
            </a:r>
            <a:r>
              <a:rPr lang="en-US" sz="1200" b="0" i="0" u="none" strike="noStrike" kern="1200" baseline="0" dirty="0" err="1" smtClean="0">
                <a:solidFill>
                  <a:schemeClr val="tx1"/>
                </a:solidFill>
                <a:latin typeface="+mn-lt"/>
                <a:ea typeface="+mn-ea"/>
                <a:cs typeface="+mn-cs"/>
              </a:rPr>
              <a:t>Praagh</a:t>
            </a:r>
            <a:r>
              <a:rPr lang="en-US" sz="1200" b="0" i="0" u="none" strike="noStrike" kern="1200" baseline="0" dirty="0" smtClean="0">
                <a:solidFill>
                  <a:schemeClr val="tx1"/>
                </a:solidFill>
                <a:latin typeface="+mn-lt"/>
                <a:ea typeface="+mn-ea"/>
                <a:cs typeface="+mn-cs"/>
              </a:rPr>
              <a:t> method.V1 </a:t>
            </a:r>
            <a:r>
              <a:rPr lang="en-US" sz="1200" b="1" i="0"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After usual preparations,</a:t>
            </a:r>
          </a:p>
          <a:p>
            <a:r>
              <a:rPr lang="en-US" sz="1200" b="0" i="0" u="none" strike="noStrike" kern="1200" baseline="0" dirty="0" smtClean="0">
                <a:solidFill>
                  <a:schemeClr val="tx1"/>
                </a:solidFill>
                <a:latin typeface="+mn-lt"/>
                <a:ea typeface="+mn-ea"/>
                <a:cs typeface="+mn-cs"/>
              </a:rPr>
              <a:t>right atrium is opened obliquely and exposure arranged. Foramen </a:t>
            </a:r>
            <a:r>
              <a:rPr lang="en-US" sz="1200" b="0" i="0" u="none" strike="noStrike" kern="1200" baseline="0" dirty="0" err="1" smtClean="0">
                <a:solidFill>
                  <a:schemeClr val="tx1"/>
                </a:solidFill>
                <a:latin typeface="+mn-lt"/>
                <a:ea typeface="+mn-ea"/>
                <a:cs typeface="+mn-cs"/>
              </a:rPr>
              <a:t>ovale</a:t>
            </a:r>
            <a:r>
              <a:rPr lang="en-US" sz="1200" b="0" i="0" u="none" strike="noStrike" kern="1200" baseline="0" dirty="0" smtClean="0">
                <a:solidFill>
                  <a:schemeClr val="tx1"/>
                </a:solidFill>
                <a:latin typeface="+mn-lt"/>
                <a:ea typeface="+mn-ea"/>
                <a:cs typeface="+mn-cs"/>
              </a:rPr>
              <a:t> is enlarged </a:t>
            </a:r>
            <a:r>
              <a:rPr lang="en-US" sz="1200" b="0" i="0" u="none" strike="noStrike" kern="1200" baseline="0" dirty="0" err="1" smtClean="0">
                <a:solidFill>
                  <a:schemeClr val="tx1"/>
                </a:solidFill>
                <a:latin typeface="+mn-lt"/>
                <a:ea typeface="+mn-ea"/>
                <a:cs typeface="+mn-cs"/>
              </a:rPr>
              <a:t>cephalad</a:t>
            </a:r>
            <a:r>
              <a:rPr lang="en-US" sz="1200" b="0" i="0" u="none" strike="noStrike" kern="1200" baseline="0" dirty="0" smtClean="0">
                <a:solidFill>
                  <a:schemeClr val="tx1"/>
                </a:solidFill>
                <a:latin typeface="+mn-lt"/>
                <a:ea typeface="+mn-ea"/>
                <a:cs typeface="+mn-cs"/>
              </a:rPr>
              <a:t> and at times </a:t>
            </a:r>
            <a:r>
              <a:rPr lang="en-US" sz="1200" b="0" i="0" u="none" strike="noStrike" kern="1200" baseline="0" dirty="0" err="1" smtClean="0">
                <a:solidFill>
                  <a:schemeClr val="tx1"/>
                </a:solidFill>
                <a:latin typeface="+mn-lt"/>
                <a:ea typeface="+mn-ea"/>
                <a:cs typeface="+mn-cs"/>
              </a:rPr>
              <a:t>caudad</a:t>
            </a:r>
            <a:r>
              <a:rPr lang="en-US" sz="1200" b="0" i="0" u="none" strike="noStrike" kern="1200" baseline="0" dirty="0" smtClean="0">
                <a:solidFill>
                  <a:schemeClr val="tx1"/>
                </a:solidFill>
                <a:latin typeface="+mn-lt"/>
                <a:ea typeface="+mn-ea"/>
                <a:cs typeface="+mn-cs"/>
              </a:rPr>
              <a:t> to attain adequate</a:t>
            </a:r>
          </a:p>
          <a:p>
            <a:r>
              <a:rPr lang="en-US" sz="1200" b="0" i="0" u="none" strike="noStrike" kern="1200" baseline="0" dirty="0" smtClean="0">
                <a:solidFill>
                  <a:schemeClr val="tx1"/>
                </a:solidFill>
                <a:latin typeface="+mn-lt"/>
                <a:ea typeface="+mn-ea"/>
                <a:cs typeface="+mn-cs"/>
              </a:rPr>
              <a:t>visibility within left atrium. </a:t>
            </a:r>
            <a:r>
              <a:rPr lang="en-US" sz="1200" b="1" i="0"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An opening is made in the common wall between coronary sinus and left atrium after wall has been tented</a:t>
            </a:r>
          </a:p>
          <a:p>
            <a:r>
              <a:rPr lang="en-US" sz="1200" b="0" i="0" u="none" strike="noStrike" kern="1200" baseline="0" dirty="0" smtClean="0">
                <a:solidFill>
                  <a:schemeClr val="tx1"/>
                </a:solidFill>
                <a:latin typeface="+mn-lt"/>
                <a:ea typeface="+mn-ea"/>
                <a:cs typeface="+mn-cs"/>
              </a:rPr>
              <a:t>with right-angle forceps. This opening is enlarged downward and to the left; care must be taken not to go outside the heart in the process.</a:t>
            </a:r>
          </a:p>
          <a:p>
            <a:r>
              <a:rPr lang="en-US" sz="1200" b="0" i="0" u="none" strike="noStrike" kern="1200" baseline="0" dirty="0" smtClean="0">
                <a:solidFill>
                  <a:schemeClr val="tx1"/>
                </a:solidFill>
                <a:latin typeface="+mn-lt"/>
                <a:ea typeface="+mn-ea"/>
                <a:cs typeface="+mn-cs"/>
              </a:rPr>
              <a:t>(If this occurs, the opening must be closed at this point from within the heart by a few sutures, because the area is difficult to expose from</a:t>
            </a:r>
          </a:p>
          <a:p>
            <a:r>
              <a:rPr lang="en-US" sz="1200" b="0" i="0" u="none" strike="noStrike" kern="1200" baseline="0" dirty="0" smtClean="0">
                <a:solidFill>
                  <a:schemeClr val="tx1"/>
                </a:solidFill>
                <a:latin typeface="+mn-lt"/>
                <a:ea typeface="+mn-ea"/>
                <a:cs typeface="+mn-cs"/>
              </a:rPr>
              <a:t>outside the heart.) The incision is carried anteriorly and to the right to within a few millimeters of the </a:t>
            </a:r>
            <a:r>
              <a:rPr lang="en-US" sz="1200" b="0" i="0" u="none" strike="noStrike" kern="1200" baseline="0" dirty="0" err="1" smtClean="0">
                <a:solidFill>
                  <a:schemeClr val="tx1"/>
                </a:solidFill>
                <a:latin typeface="+mn-lt"/>
                <a:ea typeface="+mn-ea"/>
                <a:cs typeface="+mn-cs"/>
              </a:rPr>
              <a:t>ostium</a:t>
            </a:r>
            <a:r>
              <a:rPr lang="en-US" sz="1200" b="0" i="0" u="none" strike="noStrike" kern="1200" baseline="0" dirty="0" smtClean="0">
                <a:solidFill>
                  <a:schemeClr val="tx1"/>
                </a:solidFill>
                <a:latin typeface="+mn-lt"/>
                <a:ea typeface="+mn-ea"/>
                <a:cs typeface="+mn-cs"/>
              </a:rPr>
              <a:t> of the coronary sinus.</a:t>
            </a:r>
          </a:p>
          <a:p>
            <a:r>
              <a:rPr lang="en-US" sz="1200" b="1" i="0"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Foramen </a:t>
            </a:r>
            <a:r>
              <a:rPr lang="en-US" sz="1200" b="0" i="0" u="none" strike="noStrike" kern="1200" baseline="0" dirty="0" err="1" smtClean="0">
                <a:solidFill>
                  <a:schemeClr val="tx1"/>
                </a:solidFill>
                <a:latin typeface="+mn-lt"/>
                <a:ea typeface="+mn-ea"/>
                <a:cs typeface="+mn-cs"/>
              </a:rPr>
              <a:t>ovale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ostium</a:t>
            </a:r>
            <a:r>
              <a:rPr lang="en-US" sz="1200" b="0" i="0" u="none" strike="noStrike" kern="1200" baseline="0" dirty="0" smtClean="0">
                <a:solidFill>
                  <a:schemeClr val="tx1"/>
                </a:solidFill>
                <a:latin typeface="+mn-lt"/>
                <a:ea typeface="+mn-ea"/>
                <a:cs typeface="+mn-cs"/>
              </a:rPr>
              <a:t> of coronary sinus are closed, usually individually, with interrupted or continuous suture.</a:t>
            </a:r>
          </a:p>
          <a:p>
            <a:r>
              <a:rPr lang="en-US" sz="1200" b="0" i="0" u="none" strike="noStrike" kern="1200" baseline="0" dirty="0" smtClean="0">
                <a:solidFill>
                  <a:schemeClr val="tx1"/>
                </a:solidFill>
                <a:latin typeface="+mn-lt"/>
                <a:ea typeface="+mn-ea"/>
                <a:cs typeface="+mn-cs"/>
              </a:rPr>
              <a:t>Suture line should start inferiorly just below the last tiny coronary vein entering the sinus and, as it proceeds superiorly, should be made</a:t>
            </a:r>
          </a:p>
          <a:p>
            <a:r>
              <a:rPr lang="en-US" sz="1200" b="0" i="0" u="none" strike="noStrike" kern="1200" baseline="0" dirty="0" smtClean="0">
                <a:solidFill>
                  <a:schemeClr val="tx1"/>
                </a:solidFill>
                <a:latin typeface="+mn-lt"/>
                <a:ea typeface="+mn-ea"/>
                <a:cs typeface="+mn-cs"/>
              </a:rPr>
              <a:t>with shallow bites and preferably kept within the coronary sinus </a:t>
            </a:r>
            <a:r>
              <a:rPr lang="en-US" sz="1200" b="0" i="0" u="none" strike="noStrike" kern="1200" baseline="0" dirty="0" err="1" smtClean="0">
                <a:solidFill>
                  <a:schemeClr val="tx1"/>
                </a:solidFill>
                <a:latin typeface="+mn-lt"/>
                <a:ea typeface="+mn-ea"/>
                <a:cs typeface="+mn-cs"/>
              </a:rPr>
              <a:t>ostium</a:t>
            </a:r>
            <a:r>
              <a:rPr lang="en-US" sz="1200" b="0" i="0" u="none" strike="noStrike" kern="1200" baseline="0" dirty="0" smtClean="0">
                <a:solidFill>
                  <a:schemeClr val="tx1"/>
                </a:solidFill>
                <a:latin typeface="+mn-lt"/>
                <a:ea typeface="+mn-ea"/>
                <a:cs typeface="+mn-cs"/>
              </a:rPr>
              <a:t> to avoid the </a:t>
            </a:r>
            <a:r>
              <a:rPr lang="en-US" sz="1200" b="0" i="0" u="none" strike="noStrike" kern="1200" baseline="0" dirty="0" err="1" smtClean="0">
                <a:solidFill>
                  <a:schemeClr val="tx1"/>
                </a:solidFill>
                <a:latin typeface="+mn-lt"/>
                <a:ea typeface="+mn-ea"/>
                <a:cs typeface="+mn-cs"/>
              </a:rPr>
              <a:t>atrioventricular</a:t>
            </a:r>
            <a:r>
              <a:rPr lang="en-US" sz="1200" b="0" i="0" u="none" strike="noStrike" kern="1200" baseline="0" dirty="0" smtClean="0">
                <a:solidFill>
                  <a:schemeClr val="tx1"/>
                </a:solidFill>
                <a:latin typeface="+mn-lt"/>
                <a:ea typeface="+mn-ea"/>
                <a:cs typeface="+mn-cs"/>
              </a:rPr>
              <a:t> (AV) node. </a:t>
            </a:r>
            <a:r>
              <a:rPr lang="en-US" sz="1200" b="1" i="0"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Arrow indicates path of</a:t>
            </a:r>
          </a:p>
          <a:p>
            <a:r>
              <a:rPr lang="en-US" sz="1200" b="0" i="0" u="none" strike="noStrike" kern="1200" baseline="0" dirty="0" smtClean="0">
                <a:solidFill>
                  <a:schemeClr val="tx1"/>
                </a:solidFill>
                <a:latin typeface="+mn-lt"/>
                <a:ea typeface="+mn-ea"/>
                <a:cs typeface="+mn-cs"/>
              </a:rPr>
              <a:t>blood flow through the coronary sinus to the right atrium before repair. After repair, blood flow from the coronary sinus is to the left atrium</a:t>
            </a:r>
          </a:p>
          <a:p>
            <a:r>
              <a:rPr lang="en-US" sz="1200" b="0" i="0" u="none" strike="noStrike" kern="1200" baseline="0" dirty="0" smtClean="0">
                <a:solidFill>
                  <a:schemeClr val="tx1"/>
                </a:solidFill>
                <a:latin typeface="+mn-lt"/>
                <a:ea typeface="+mn-ea"/>
                <a:cs typeface="+mn-cs"/>
              </a:rPr>
              <a:t>above the mitral valve through the unroofed coronary sinus.</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53</a:t>
            </a:fld>
            <a:endParaRPr lang="en-US"/>
          </a:p>
        </p:txBody>
      </p:sp>
    </p:spTree>
    <p:extLst>
      <p:ext uri="{BB962C8B-B14F-4D97-AF65-F5344CB8AC3E}">
        <p14:creationId xmlns:p14="http://schemas.microsoft.com/office/powerpoint/2010/main" xmlns="" val="235497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It is also possible, however, to have normal pulmonary venous connections( connected to back wall of atria</a:t>
            </a:r>
            <a:r>
              <a:rPr lang="en-US" baseline="0" dirty="0" smtClean="0"/>
              <a:t> between the right and left horns of sinus </a:t>
            </a:r>
            <a:r>
              <a:rPr lang="en-US" baseline="0" dirty="0" err="1" smtClean="0"/>
              <a:t>venosus</a:t>
            </a:r>
            <a:r>
              <a:rPr lang="en-US" baseline="0" dirty="0" smtClean="0"/>
              <a:t>)</a:t>
            </a:r>
            <a:r>
              <a:rPr lang="en-US" dirty="0" smtClean="0"/>
              <a:t>  with abnormal drainage. </a:t>
            </a:r>
            <a:r>
              <a:rPr lang="en-US" dirty="0" err="1" smtClean="0"/>
              <a:t>Eg</a:t>
            </a:r>
            <a:r>
              <a:rPr lang="en-US" dirty="0" smtClean="0"/>
              <a:t>: Common</a:t>
            </a:r>
            <a:r>
              <a:rPr lang="en-US" baseline="0" dirty="0" smtClean="0"/>
              <a:t> Atrium and malposition of septum </a:t>
            </a:r>
            <a:r>
              <a:rPr lang="en-US" baseline="0" dirty="0" err="1" smtClean="0"/>
              <a:t>primum</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3</a:t>
            </a:fld>
            <a:endParaRPr lang="en-US"/>
          </a:p>
        </p:txBody>
      </p:sp>
    </p:spTree>
    <p:extLst>
      <p:ext uri="{BB962C8B-B14F-4D97-AF65-F5344CB8AC3E}">
        <p14:creationId xmlns:p14="http://schemas.microsoft.com/office/powerpoint/2010/main" xmlns="" val="3319374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Holter</a:t>
            </a:r>
            <a:r>
              <a:rPr lang="en-US" sz="1200" b="0" i="0" u="none" strike="noStrike" kern="1200" baseline="0" dirty="0" smtClean="0">
                <a:solidFill>
                  <a:schemeClr val="tx1"/>
                </a:solidFill>
                <a:latin typeface="+mn-lt"/>
                <a:ea typeface="+mn-ea"/>
                <a:cs typeface="+mn-cs"/>
              </a:rPr>
              <a:t> monitoring after repair demonstrates that asymptomatic ectopic atrial pacemaker</a:t>
            </a:r>
          </a:p>
          <a:p>
            <a:r>
              <a:rPr lang="en-US" sz="1200" b="0" i="0" u="none" strike="noStrike" kern="1200" baseline="0" dirty="0" smtClean="0">
                <a:solidFill>
                  <a:schemeClr val="tx1"/>
                </a:solidFill>
                <a:latin typeface="+mn-lt"/>
                <a:ea typeface="+mn-ea"/>
                <a:cs typeface="+mn-cs"/>
              </a:rPr>
              <a:t>activity and other abnormalities are present in most patients.</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54</a:t>
            </a:fld>
            <a:endParaRPr lang="en-US"/>
          </a:p>
        </p:txBody>
      </p:sp>
    </p:spTree>
    <p:extLst>
      <p:ext uri="{BB962C8B-B14F-4D97-AF65-F5344CB8AC3E}">
        <p14:creationId xmlns:p14="http://schemas.microsoft.com/office/powerpoint/2010/main" xmlns="" val="547556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Despite theoretical considerations favoring use of interrupted</a:t>
            </a:r>
          </a:p>
          <a:p>
            <a:r>
              <a:rPr lang="en-US" sz="1200" b="0" i="0" u="none" strike="noStrike" kern="1200" baseline="0" dirty="0" smtClean="0">
                <a:solidFill>
                  <a:schemeClr val="tx1"/>
                </a:solidFill>
                <a:latin typeface="+mn-lt"/>
                <a:ea typeface="+mn-ea"/>
                <a:cs typeface="+mn-cs"/>
              </a:rPr>
              <a:t>sutures, there is no correlation between stricture formation</a:t>
            </a:r>
          </a:p>
          <a:p>
            <a:r>
              <a:rPr lang="en-US" sz="1200" b="0" i="0" u="none" strike="noStrike" kern="1200" baseline="0" dirty="0" smtClean="0">
                <a:solidFill>
                  <a:schemeClr val="tx1"/>
                </a:solidFill>
                <a:latin typeface="+mn-lt"/>
                <a:ea typeface="+mn-ea"/>
                <a:cs typeface="+mn-cs"/>
              </a:rPr>
              <a:t>and method of suturing.</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56</a:t>
            </a:fld>
            <a:endParaRPr lang="en-US"/>
          </a:p>
        </p:txBody>
      </p:sp>
    </p:spTree>
    <p:extLst>
      <p:ext uri="{BB962C8B-B14F-4D97-AF65-F5344CB8AC3E}">
        <p14:creationId xmlns:p14="http://schemas.microsoft.com/office/powerpoint/2010/main" xmlns="" val="1315169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57</a:t>
            </a:fld>
            <a:endParaRPr lang="en-US"/>
          </a:p>
        </p:txBody>
      </p:sp>
    </p:spTree>
    <p:extLst>
      <p:ext uri="{BB962C8B-B14F-4D97-AF65-F5344CB8AC3E}">
        <p14:creationId xmlns:p14="http://schemas.microsoft.com/office/powerpoint/2010/main" xmlns="" val="115219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blood flows through the anomalously connected lung than would be the case if it were normally connected (systemic veins have lesser mean pressure than the left atrium).</a:t>
            </a:r>
          </a:p>
          <a:p>
            <a:r>
              <a:rPr lang="en-US" dirty="0" smtClean="0"/>
              <a:t>The lobe or lobes drained by the anomalously connecting pulmonary vein also affect the magnitude of the left-to-right shunt. In the upright position at rest, pulmonary blood flow is distributed preferentially to the middle and lower lobes. In supine position and during exercise, pulmonary blood flow is redistributed to the upper lobes.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Magnitude of the left-to-right shunt in a patient with PAPVC from one of the upper lobes may vary according to body position and level of activity</a:t>
            </a:r>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58</a:t>
            </a:fld>
            <a:endParaRPr lang="en-US"/>
          </a:p>
        </p:txBody>
      </p:sp>
    </p:spTree>
    <p:extLst>
      <p:ext uri="{BB962C8B-B14F-4D97-AF65-F5344CB8AC3E}">
        <p14:creationId xmlns:p14="http://schemas.microsoft.com/office/powerpoint/2010/main" xmlns="" val="6322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cases previously considered PAPVC to the right SVC and to the right atrium (now considered under sinus </a:t>
            </a:r>
            <a:r>
              <a:rPr lang="en-US" dirty="0" err="1" smtClean="0"/>
              <a:t>venosus</a:t>
            </a:r>
            <a:r>
              <a:rPr lang="en-US" dirty="0" smtClean="0"/>
              <a:t> defect and malposition of the septum </a:t>
            </a:r>
            <a:r>
              <a:rPr lang="en-US" dirty="0" err="1" smtClean="0"/>
              <a:t>primum</a:t>
            </a:r>
            <a:r>
              <a:rPr lang="en-US" dirty="0" smtClean="0"/>
              <a:t>), commonest</a:t>
            </a:r>
            <a:r>
              <a:rPr lang="en-US" baseline="0" dirty="0" smtClean="0"/>
              <a:t> variety</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60</a:t>
            </a:fld>
            <a:endParaRPr lang="en-US"/>
          </a:p>
        </p:txBody>
      </p:sp>
    </p:spTree>
    <p:extLst>
      <p:ext uri="{BB962C8B-B14F-4D97-AF65-F5344CB8AC3E}">
        <p14:creationId xmlns:p14="http://schemas.microsoft.com/office/powerpoint/2010/main" xmlns="" val="1986148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lesion, the lower lobe of the right lung</a:t>
            </a:r>
          </a:p>
          <a:p>
            <a:r>
              <a:rPr lang="en-US" sz="1200" b="0" i="0" u="none" strike="noStrike" kern="1200" baseline="0" dirty="0" smtClean="0">
                <a:solidFill>
                  <a:schemeClr val="tx1"/>
                </a:solidFill>
                <a:latin typeface="+mn-lt"/>
                <a:ea typeface="+mn-ea"/>
                <a:cs typeface="+mn-cs"/>
              </a:rPr>
              <a:t>is </a:t>
            </a:r>
            <a:r>
              <a:rPr lang="en-US" sz="1200" b="0" i="0" u="none" strike="noStrike" kern="1200" baseline="0" dirty="0" err="1" smtClean="0">
                <a:solidFill>
                  <a:schemeClr val="tx1"/>
                </a:solidFill>
                <a:latin typeface="+mn-lt"/>
                <a:ea typeface="+mn-ea"/>
                <a:cs typeface="+mn-cs"/>
              </a:rPr>
              <a:t>hypoplastic</a:t>
            </a:r>
            <a:r>
              <a:rPr lang="en-US" sz="1200" b="0" i="0" u="none" strike="noStrike" kern="1200" baseline="0" dirty="0" smtClean="0">
                <a:solidFill>
                  <a:schemeClr val="tx1"/>
                </a:solidFill>
                <a:latin typeface="+mn-lt"/>
                <a:ea typeface="+mn-ea"/>
                <a:cs typeface="+mn-cs"/>
              </a:rPr>
              <a:t>, and is supplied with arterial blood from the</a:t>
            </a:r>
          </a:p>
          <a:p>
            <a:r>
              <a:rPr lang="en-US" sz="1200" b="0" i="0" u="none" strike="noStrike" kern="1200" baseline="0" dirty="0" smtClean="0">
                <a:solidFill>
                  <a:schemeClr val="tx1"/>
                </a:solidFill>
                <a:latin typeface="+mn-lt"/>
                <a:ea typeface="+mn-ea"/>
                <a:cs typeface="+mn-cs"/>
              </a:rPr>
              <a:t>descending aorta. Its pulmonary venous return is connect-­</a:t>
            </a:r>
          </a:p>
          <a:p>
            <a:r>
              <a:rPr lang="en-US" sz="1200" b="0" i="0" u="none" strike="noStrike" kern="1200" baseline="0" dirty="0" err="1" smtClean="0">
                <a:solidFill>
                  <a:schemeClr val="tx1"/>
                </a:solidFill>
                <a:latin typeface="+mn-lt"/>
                <a:ea typeface="+mn-ea"/>
                <a:cs typeface="+mn-cs"/>
              </a:rPr>
              <a:t>ed</a:t>
            </a:r>
            <a:r>
              <a:rPr lang="en-US" sz="1200" b="0" i="0" u="none" strike="noStrike" kern="1200" baseline="0" dirty="0" smtClean="0">
                <a:solidFill>
                  <a:schemeClr val="tx1"/>
                </a:solidFill>
                <a:latin typeface="+mn-lt"/>
                <a:ea typeface="+mn-ea"/>
                <a:cs typeface="+mn-cs"/>
              </a:rPr>
              <a:t> to the inferior </a:t>
            </a:r>
            <a:r>
              <a:rPr lang="en-US" sz="1200" b="0" i="0" u="none" strike="noStrike" kern="1200" baseline="0" dirty="0" err="1" smtClean="0">
                <a:solidFill>
                  <a:schemeClr val="tx1"/>
                </a:solidFill>
                <a:latin typeface="+mn-lt"/>
                <a:ea typeface="+mn-ea"/>
                <a:cs typeface="+mn-cs"/>
              </a:rPr>
              <a:t>caval</a:t>
            </a:r>
            <a:r>
              <a:rPr lang="en-US" sz="1200" b="0" i="0" u="none" strike="noStrike" kern="1200" baseline="0" dirty="0" smtClean="0">
                <a:solidFill>
                  <a:schemeClr val="tx1"/>
                </a:solidFill>
                <a:latin typeface="+mn-lt"/>
                <a:ea typeface="+mn-ea"/>
                <a:cs typeface="+mn-cs"/>
              </a:rPr>
              <a:t> vein. There are marked variations</a:t>
            </a:r>
          </a:p>
          <a:p>
            <a:r>
              <a:rPr lang="en-US" sz="1200" b="0" i="0" u="none" strike="noStrike" kern="1200" baseline="0" dirty="0" smtClean="0">
                <a:solidFill>
                  <a:schemeClr val="tx1"/>
                </a:solidFill>
                <a:latin typeface="+mn-lt"/>
                <a:ea typeface="+mn-ea"/>
                <a:cs typeface="+mn-cs"/>
              </a:rPr>
              <a:t>in the combination of abnormal connections, including</a:t>
            </a:r>
          </a:p>
          <a:p>
            <a:r>
              <a:rPr lang="en-US" sz="1200" b="0" i="0" u="none" strike="noStrike" kern="1200" baseline="0" dirty="0" smtClean="0">
                <a:solidFill>
                  <a:schemeClr val="tx1"/>
                </a:solidFill>
                <a:latin typeface="+mn-lt"/>
                <a:ea typeface="+mn-ea"/>
                <a:cs typeface="+mn-cs"/>
              </a:rPr>
              <a:t>sequestration of the abnormal lobe of the lung.</a:t>
            </a:r>
          </a:p>
          <a:p>
            <a:r>
              <a:rPr lang="en-US" sz="1200" b="0" i="0" u="none" strike="noStrike" kern="1200" baseline="0" dirty="0" smtClean="0">
                <a:solidFill>
                  <a:schemeClr val="tx1"/>
                </a:solidFill>
                <a:latin typeface="+mn-lt"/>
                <a:ea typeface="+mn-ea"/>
                <a:cs typeface="+mn-cs"/>
              </a:rPr>
              <a:t>Scimitar= descending pulmonary vein</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61</a:t>
            </a:fld>
            <a:endParaRPr lang="en-US"/>
          </a:p>
        </p:txBody>
      </p:sp>
    </p:spTree>
    <p:extLst>
      <p:ext uri="{BB962C8B-B14F-4D97-AF65-F5344CB8AC3E}">
        <p14:creationId xmlns:p14="http://schemas.microsoft.com/office/powerpoint/2010/main" xmlns="" val="209697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exception is patients with scimitar syndrome who</a:t>
            </a:r>
          </a:p>
          <a:p>
            <a:r>
              <a:rPr lang="en-US" sz="1200" b="0" i="0" u="none" strike="noStrike" kern="1200" baseline="0" dirty="0" smtClean="0">
                <a:solidFill>
                  <a:schemeClr val="tx1"/>
                </a:solidFill>
                <a:latin typeface="+mn-lt"/>
                <a:ea typeface="+mn-ea"/>
                <a:cs typeface="+mn-cs"/>
              </a:rPr>
              <a:t>have severe hypoplasia of the right lung and a Q p/Q s of less than 1.8; operation, usually lobectomy or </a:t>
            </a:r>
            <a:r>
              <a:rPr lang="en-US" sz="1200" b="0" i="0" u="none" strike="noStrike" kern="1200" baseline="0" dirty="0" err="1" smtClean="0">
                <a:solidFill>
                  <a:schemeClr val="tx1"/>
                </a:solidFill>
                <a:latin typeface="+mn-lt"/>
                <a:ea typeface="+mn-ea"/>
                <a:cs typeface="+mn-cs"/>
              </a:rPr>
              <a:t>pneumonectomy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ligation of the anomalous arterial supply, may be required</a:t>
            </a:r>
          </a:p>
          <a:p>
            <a:r>
              <a:rPr lang="en-US" sz="1200" b="0" i="0" u="none" strike="noStrike" kern="1200" baseline="0" dirty="0" smtClean="0">
                <a:solidFill>
                  <a:schemeClr val="tx1"/>
                </a:solidFill>
                <a:latin typeface="+mn-lt"/>
                <a:ea typeface="+mn-ea"/>
                <a:cs typeface="+mn-cs"/>
              </a:rPr>
              <a:t>in these patients because of complications of </a:t>
            </a:r>
            <a:r>
              <a:rPr lang="en-US" sz="1200" b="0" i="0" u="none" strike="noStrike" kern="1200" baseline="0" dirty="0" err="1" smtClean="0">
                <a:solidFill>
                  <a:schemeClr val="tx1"/>
                </a:solidFill>
                <a:latin typeface="+mn-lt"/>
                <a:ea typeface="+mn-ea"/>
                <a:cs typeface="+mn-cs"/>
              </a:rPr>
              <a:t>bronchopulmonary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sequestration.</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64</a:t>
            </a:fld>
            <a:endParaRPr lang="en-US"/>
          </a:p>
        </p:txBody>
      </p:sp>
    </p:spTree>
    <p:extLst>
      <p:ext uri="{BB962C8B-B14F-4D97-AF65-F5344CB8AC3E}">
        <p14:creationId xmlns:p14="http://schemas.microsoft.com/office/powerpoint/2010/main" xmlns="" val="43750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 oxygen reaches</a:t>
            </a:r>
          </a:p>
          <a:p>
            <a:r>
              <a:rPr lang="en-US" sz="1200" b="0" i="0" u="none" strike="noStrike" kern="1200" baseline="0" dirty="0" smtClean="0">
                <a:solidFill>
                  <a:schemeClr val="tx1"/>
                </a:solidFill>
                <a:latin typeface="+mn-lt"/>
                <a:ea typeface="+mn-ea"/>
                <a:cs typeface="+mn-cs"/>
              </a:rPr>
              <a:t>the systemic arteries is uncertain. One suggested route is</a:t>
            </a:r>
          </a:p>
          <a:p>
            <a:r>
              <a:rPr lang="en-US" sz="1200" b="0" i="0" u="none" strike="noStrike" kern="1200" baseline="0" dirty="0" smtClean="0">
                <a:solidFill>
                  <a:schemeClr val="tx1"/>
                </a:solidFill>
                <a:latin typeface="+mn-lt"/>
                <a:ea typeface="+mn-ea"/>
                <a:cs typeface="+mn-cs"/>
              </a:rPr>
              <a:t>via </a:t>
            </a:r>
            <a:r>
              <a:rPr lang="en-US" sz="1200" b="0" i="0" u="none" strike="noStrike" kern="1200" baseline="0" dirty="0" err="1" smtClean="0">
                <a:solidFill>
                  <a:schemeClr val="tx1"/>
                </a:solidFill>
                <a:latin typeface="+mn-lt"/>
                <a:ea typeface="+mn-ea"/>
                <a:cs typeface="+mn-cs"/>
              </a:rPr>
              <a:t>bronchopulmonary</a:t>
            </a:r>
            <a:r>
              <a:rPr lang="en-US" sz="1200" b="0" i="0" u="none" strike="noStrike" kern="1200" baseline="0" dirty="0" smtClean="0">
                <a:solidFill>
                  <a:schemeClr val="tx1"/>
                </a:solidFill>
                <a:latin typeface="+mn-lt"/>
                <a:ea typeface="+mn-ea"/>
                <a:cs typeface="+mn-cs"/>
              </a:rPr>
              <a:t> venous anastomoses to the </a:t>
            </a:r>
            <a:r>
              <a:rPr lang="en-US" sz="1200" b="0" i="0" u="none" strike="noStrike" kern="1200" baseline="0" dirty="0" err="1" smtClean="0">
                <a:solidFill>
                  <a:schemeClr val="tx1"/>
                </a:solidFill>
                <a:latin typeface="+mn-lt"/>
                <a:ea typeface="+mn-ea"/>
                <a:cs typeface="+mn-cs"/>
              </a:rPr>
              <a:t>pleuro</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hilar</a:t>
            </a:r>
            <a:r>
              <a:rPr lang="en-US" sz="1200" b="0" i="0" u="none" strike="noStrike" kern="1200" baseline="0" dirty="0" smtClean="0">
                <a:solidFill>
                  <a:schemeClr val="tx1"/>
                </a:solidFill>
                <a:latin typeface="+mn-lt"/>
                <a:ea typeface="+mn-ea"/>
                <a:cs typeface="+mn-cs"/>
              </a:rPr>
              <a:t> bronchial veins, which drain into the </a:t>
            </a:r>
            <a:r>
              <a:rPr lang="en-US" sz="1200" b="0" i="0" u="none" strike="noStrike" kern="1200" baseline="0" dirty="0" err="1" smtClean="0">
                <a:solidFill>
                  <a:schemeClr val="tx1"/>
                </a:solidFill>
                <a:latin typeface="+mn-lt"/>
                <a:ea typeface="+mn-ea"/>
                <a:cs typeface="+mn-cs"/>
              </a:rPr>
              <a:t>azygos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hemia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zygos</a:t>
            </a:r>
            <a:r>
              <a:rPr lang="en-US" sz="1200" b="0" i="0" u="none" strike="noStrike" kern="1200" baseline="0" dirty="0" smtClean="0">
                <a:solidFill>
                  <a:schemeClr val="tx1"/>
                </a:solidFill>
                <a:latin typeface="+mn-lt"/>
                <a:ea typeface="+mn-ea"/>
                <a:cs typeface="+mn-cs"/>
              </a:rPr>
              <a:t> and brachiocephalic veins. Alternatively, blood could</a:t>
            </a:r>
          </a:p>
          <a:p>
            <a:r>
              <a:rPr lang="en-US" sz="1200" b="0" i="0" u="none" strike="noStrike" kern="1200" baseline="0" dirty="0" smtClean="0">
                <a:solidFill>
                  <a:schemeClr val="tx1"/>
                </a:solidFill>
                <a:latin typeface="+mn-lt"/>
                <a:ea typeface="+mn-ea"/>
                <a:cs typeface="+mn-cs"/>
              </a:rPr>
              <a:t>reflux from pulmonary capillaries into pulmonary arteries,</a:t>
            </a:r>
          </a:p>
          <a:p>
            <a:r>
              <a:rPr lang="en-US" sz="1200" b="0" i="0" u="none" strike="noStrike" kern="1200" baseline="0" dirty="0" smtClean="0">
                <a:solidFill>
                  <a:schemeClr val="tx1"/>
                </a:solidFill>
                <a:latin typeface="+mn-lt"/>
                <a:ea typeface="+mn-ea"/>
                <a:cs typeface="+mn-cs"/>
              </a:rPr>
              <a:t>and thence pass through </a:t>
            </a:r>
            <a:r>
              <a:rPr lang="en-US" sz="1200" b="0" i="0" u="none" strike="noStrike" kern="1200" baseline="0" dirty="0" err="1" smtClean="0">
                <a:solidFill>
                  <a:schemeClr val="tx1"/>
                </a:solidFill>
                <a:latin typeface="+mn-lt"/>
                <a:ea typeface="+mn-ea"/>
                <a:cs typeface="+mn-cs"/>
              </a:rPr>
              <a:t>bronchopulmonary</a:t>
            </a:r>
            <a:r>
              <a:rPr lang="en-US" sz="1200" b="0" i="0" u="none" strike="noStrike" kern="1200" baseline="0" dirty="0" smtClean="0">
                <a:solidFill>
                  <a:schemeClr val="tx1"/>
                </a:solidFill>
                <a:latin typeface="+mn-lt"/>
                <a:ea typeface="+mn-ea"/>
                <a:cs typeface="+mn-cs"/>
              </a:rPr>
              <a:t> arterial </a:t>
            </a:r>
            <a:r>
              <a:rPr lang="en-US" sz="1200" b="0" i="0" u="none" strike="noStrike" kern="1200" baseline="0" dirty="0" err="1" smtClean="0">
                <a:solidFill>
                  <a:schemeClr val="tx1"/>
                </a:solidFill>
                <a:latin typeface="+mn-lt"/>
                <a:ea typeface="+mn-ea"/>
                <a:cs typeface="+mn-cs"/>
              </a:rPr>
              <a:t>anas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tomoses</a:t>
            </a:r>
            <a:r>
              <a:rPr lang="en-US" sz="1200" b="0" i="0" u="none" strike="noStrike" kern="1200" baseline="0" dirty="0" smtClean="0">
                <a:solidFill>
                  <a:schemeClr val="tx1"/>
                </a:solidFill>
                <a:latin typeface="+mn-lt"/>
                <a:ea typeface="+mn-ea"/>
                <a:cs typeface="+mn-cs"/>
              </a:rPr>
              <a:t> and bronchial arteries into the systemic circuit</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65</a:t>
            </a:fld>
            <a:endParaRPr lang="en-US"/>
          </a:p>
        </p:txBody>
      </p:sp>
    </p:spTree>
    <p:extLst>
      <p:ext uri="{BB962C8B-B14F-4D97-AF65-F5344CB8AC3E}">
        <p14:creationId xmlns:p14="http://schemas.microsoft.com/office/powerpoint/2010/main" xmlns="" val="3911244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infants and newborns, the manifestations of the disease are secondary to a relatively</a:t>
            </a:r>
          </a:p>
          <a:p>
            <a:r>
              <a:rPr lang="en-US" dirty="0" smtClean="0"/>
              <a:t>narrow opening with a subsequent rise in proximal left atrial pressure and pulmonary</a:t>
            </a:r>
          </a:p>
          <a:p>
            <a:r>
              <a:rPr lang="en-US" dirty="0" smtClean="0"/>
              <a:t>congestion. </a:t>
            </a:r>
            <a:r>
              <a:rPr lang="en-US" dirty="0" err="1" smtClean="0"/>
              <a:t>Dyspnoea</a:t>
            </a:r>
            <a:r>
              <a:rPr lang="en-US" dirty="0" smtClean="0"/>
              <a:t> ranges from mild forms to more severe presentations such as neonatal</a:t>
            </a:r>
          </a:p>
          <a:p>
            <a:r>
              <a:rPr lang="en-US" dirty="0" smtClean="0"/>
              <a:t>respiratory distress with an increased mortality risk</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69</a:t>
            </a:fld>
            <a:endParaRPr lang="en-US"/>
          </a:p>
        </p:txBody>
      </p:sp>
    </p:spTree>
    <p:extLst>
      <p:ext uri="{BB962C8B-B14F-4D97-AF65-F5344CB8AC3E}">
        <p14:creationId xmlns:p14="http://schemas.microsoft.com/office/powerpoint/2010/main" xmlns="" val="19156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75</a:t>
            </a:fld>
            <a:endParaRPr lang="en-US"/>
          </a:p>
        </p:txBody>
      </p:sp>
    </p:spTree>
    <p:extLst>
      <p:ext uri="{BB962C8B-B14F-4D97-AF65-F5344CB8AC3E}">
        <p14:creationId xmlns:p14="http://schemas.microsoft.com/office/powerpoint/2010/main" xmlns="" val="371417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latin typeface="Calibri" pitchFamily="34" charset="0"/>
              </a:rPr>
              <a:t>In the embryo, the </a:t>
            </a:r>
            <a:r>
              <a:rPr lang="en-US" dirty="0" err="1" smtClean="0">
                <a:latin typeface="Calibri" pitchFamily="34" charset="0"/>
              </a:rPr>
              <a:t>primordia</a:t>
            </a:r>
            <a:r>
              <a:rPr lang="en-US" dirty="0" smtClean="0">
                <a:latin typeface="Calibri" pitchFamily="34" charset="0"/>
              </a:rPr>
              <a:t> of the lungs, larynx and tracheobronchial tree are derived from a division of the foregut. So, during early stage of development, lungs are enmeshed by the vascular plexus of the foregut (splanchnic plexus).</a:t>
            </a:r>
          </a:p>
          <a:p>
            <a:endParaRPr lang="en-US" dirty="0" smtClean="0">
              <a:latin typeface="Calibri" pitchFamily="34" charset="0"/>
            </a:endParaRPr>
          </a:p>
          <a:p>
            <a:r>
              <a:rPr lang="en-US" dirty="0" smtClean="0">
                <a:latin typeface="Calibri" pitchFamily="34" charset="0"/>
              </a:rPr>
              <a:t>At this stage, lungs has no direct connection with the heart. There are multiple connections with the splanchnic plexus </a:t>
            </a:r>
            <a:r>
              <a:rPr lang="en-US" dirty="0" err="1" smtClean="0">
                <a:latin typeface="Calibri" pitchFamily="34" charset="0"/>
              </a:rPr>
              <a:t>i.e</a:t>
            </a:r>
            <a:r>
              <a:rPr lang="en-US" dirty="0" smtClean="0">
                <a:latin typeface="Calibri" pitchFamily="34" charset="0"/>
              </a:rPr>
              <a:t>, </a:t>
            </a:r>
            <a:r>
              <a:rPr lang="en-US" dirty="0" err="1" smtClean="0">
                <a:latin typeface="Calibri" pitchFamily="34" charset="0"/>
              </a:rPr>
              <a:t>umbilicovitelline</a:t>
            </a:r>
            <a:r>
              <a:rPr lang="en-US" dirty="0" smtClean="0">
                <a:latin typeface="Calibri" pitchFamily="34" charset="0"/>
              </a:rPr>
              <a:t> and cardinal venous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6</a:t>
            </a:fld>
            <a:endParaRPr lang="en-US"/>
          </a:p>
        </p:txBody>
      </p:sp>
    </p:spTree>
    <p:extLst>
      <p:ext uri="{BB962C8B-B14F-4D97-AF65-F5344CB8AC3E}">
        <p14:creationId xmlns:p14="http://schemas.microsoft.com/office/powerpoint/2010/main" xmlns="" val="1226523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76</a:t>
            </a:fld>
            <a:endParaRPr lang="en-US"/>
          </a:p>
        </p:txBody>
      </p:sp>
    </p:spTree>
    <p:extLst>
      <p:ext uri="{BB962C8B-B14F-4D97-AF65-F5344CB8AC3E}">
        <p14:creationId xmlns:p14="http://schemas.microsoft.com/office/powerpoint/2010/main" xmlns="" val="1735235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77</a:t>
            </a:fld>
            <a:endParaRPr lang="en-US"/>
          </a:p>
        </p:txBody>
      </p:sp>
    </p:spTree>
    <p:extLst>
      <p:ext uri="{BB962C8B-B14F-4D97-AF65-F5344CB8AC3E}">
        <p14:creationId xmlns:p14="http://schemas.microsoft.com/office/powerpoint/2010/main" xmlns="" val="1153641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78</a:t>
            </a:fld>
            <a:endParaRPr lang="en-US"/>
          </a:p>
        </p:txBody>
      </p:sp>
    </p:spTree>
    <p:extLst>
      <p:ext uri="{BB962C8B-B14F-4D97-AF65-F5344CB8AC3E}">
        <p14:creationId xmlns:p14="http://schemas.microsoft.com/office/powerpoint/2010/main" xmlns="" val="1500582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3.)</a:t>
            </a:r>
          </a:p>
        </p:txBody>
      </p:sp>
      <p:sp>
        <p:nvSpPr>
          <p:cNvPr id="4" name="Slide Number Placeholder 3"/>
          <p:cNvSpPr>
            <a:spLocks noGrp="1"/>
          </p:cNvSpPr>
          <p:nvPr>
            <p:ph type="sldNum" sz="quarter" idx="10"/>
          </p:nvPr>
        </p:nvSpPr>
        <p:spPr/>
        <p:txBody>
          <a:bodyPr/>
          <a:lstStyle/>
          <a:p>
            <a:fld id="{AF6DF0C7-919F-49F6-86A3-B9E71FFDEDC5}" type="slidenum">
              <a:rPr lang="en-US" smtClean="0"/>
              <a:pPr/>
              <a:t>79</a:t>
            </a:fld>
            <a:endParaRPr lang="en-US"/>
          </a:p>
        </p:txBody>
      </p:sp>
    </p:spTree>
    <p:extLst>
      <p:ext uri="{BB962C8B-B14F-4D97-AF65-F5344CB8AC3E}">
        <p14:creationId xmlns:p14="http://schemas.microsoft.com/office/powerpoint/2010/main" xmlns="" val="4020903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80</a:t>
            </a:fld>
            <a:endParaRPr lang="en-US"/>
          </a:p>
        </p:txBody>
      </p:sp>
    </p:spTree>
    <p:extLst>
      <p:ext uri="{BB962C8B-B14F-4D97-AF65-F5344CB8AC3E}">
        <p14:creationId xmlns:p14="http://schemas.microsoft.com/office/powerpoint/2010/main" xmlns="" val="443689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81</a:t>
            </a:fld>
            <a:endParaRPr lang="en-US"/>
          </a:p>
        </p:txBody>
      </p:sp>
    </p:spTree>
    <p:extLst>
      <p:ext uri="{BB962C8B-B14F-4D97-AF65-F5344CB8AC3E}">
        <p14:creationId xmlns:p14="http://schemas.microsoft.com/office/powerpoint/2010/main" xmlns="" val="21982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portal vein at the confluence of the splenic and superior mesenteric veins </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18</a:t>
            </a:fld>
            <a:endParaRPr lang="en-US"/>
          </a:p>
        </p:txBody>
      </p:sp>
    </p:spTree>
    <p:extLst>
      <p:ext uri="{BB962C8B-B14F-4D97-AF65-F5344CB8AC3E}">
        <p14:creationId xmlns:p14="http://schemas.microsoft.com/office/powerpoint/2010/main" xmlns="" val="118337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All venous blood enters the right</a:t>
            </a:r>
            <a:r>
              <a:rPr lang="en-US" baseline="0" dirty="0" smtClean="0"/>
              <a:t> atrium.</a:t>
            </a:r>
          </a:p>
          <a:p>
            <a:r>
              <a:rPr lang="en-US" baseline="0" dirty="0" smtClean="0"/>
              <a:t>Size of ASD most imp factor. Good sized ASDs are usually present in patients who survive infancy.</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22</a:t>
            </a:fld>
            <a:endParaRPr lang="en-US"/>
          </a:p>
        </p:txBody>
      </p:sp>
    </p:spTree>
    <p:extLst>
      <p:ext uri="{BB962C8B-B14F-4D97-AF65-F5344CB8AC3E}">
        <p14:creationId xmlns:p14="http://schemas.microsoft.com/office/powerpoint/2010/main" xmlns="" val="223925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dirty="0" smtClean="0">
                <a:solidFill>
                  <a:srgbClr val="C00000"/>
                </a:solidFill>
                <a:latin typeface="Calibri" pitchFamily="34" charset="0"/>
              </a:rPr>
              <a:t>Hemodynamics of unobstructed TAPVC is similar to ASD</a:t>
            </a:r>
            <a:br>
              <a:rPr lang="en-US" sz="1200" b="1" dirty="0" smtClean="0">
                <a:solidFill>
                  <a:srgbClr val="C00000"/>
                </a:solidFill>
                <a:latin typeface="Calibri" pitchFamily="34" charset="0"/>
              </a:rPr>
            </a:br>
            <a:r>
              <a:rPr lang="en-US" sz="1200" b="1" dirty="0" smtClean="0">
                <a:solidFill>
                  <a:srgbClr val="C00000"/>
                </a:solidFill>
                <a:latin typeface="Calibri" pitchFamily="34" charset="0"/>
              </a:rPr>
              <a:t>Hemodynamics of obstructed type is similar to Mitral Stenosis</a:t>
            </a:r>
            <a:br>
              <a:rPr lang="en-US" sz="1200" b="1" dirty="0" smtClean="0">
                <a:solidFill>
                  <a:srgbClr val="C00000"/>
                </a:solidFill>
                <a:latin typeface="Calibri" pitchFamily="34" charset="0"/>
              </a:rPr>
            </a:b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23</a:t>
            </a:fld>
            <a:endParaRPr lang="en-US"/>
          </a:p>
        </p:txBody>
      </p:sp>
    </p:spTree>
    <p:extLst>
      <p:ext uri="{BB962C8B-B14F-4D97-AF65-F5344CB8AC3E}">
        <p14:creationId xmlns:p14="http://schemas.microsoft.com/office/powerpoint/2010/main" xmlns="" val="203183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pulmonary vascular resistance is high, blood shunts from the pulmonary artery to the aorta through the </a:t>
            </a:r>
            <a:r>
              <a:rPr lang="en-US" sz="1200" b="0" i="0" u="none" strike="noStrike" kern="1200" baseline="0" dirty="0" err="1" smtClean="0">
                <a:solidFill>
                  <a:schemeClr val="tx1"/>
                </a:solidFill>
                <a:latin typeface="+mn-lt"/>
                <a:ea typeface="+mn-ea"/>
                <a:cs typeface="+mn-cs"/>
              </a:rPr>
              <a:t>ductus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arteriosus</a:t>
            </a:r>
            <a:r>
              <a:rPr lang="en-US" sz="1200" b="0" i="0" u="none" strike="noStrike" kern="1200" baseline="0" dirty="0" smtClean="0">
                <a:solidFill>
                  <a:schemeClr val="tx1"/>
                </a:solidFill>
                <a:latin typeface="+mn-lt"/>
                <a:ea typeface="+mn-ea"/>
                <a:cs typeface="+mn-cs"/>
              </a:rPr>
              <a:t>; therefore,</a:t>
            </a:r>
          </a:p>
          <a:p>
            <a:r>
              <a:rPr lang="en-US" sz="1200" b="0" i="0" u="none" strike="noStrike" kern="1200" baseline="0" dirty="0" smtClean="0">
                <a:solidFill>
                  <a:schemeClr val="tx1"/>
                </a:solidFill>
                <a:latin typeface="+mn-lt"/>
                <a:ea typeface="+mn-ea"/>
                <a:cs typeface="+mn-cs"/>
              </a:rPr>
              <a:t>while the </a:t>
            </a:r>
            <a:r>
              <a:rPr lang="en-US" sz="1200" b="0" i="0" u="none" strike="noStrike" kern="1200" baseline="0" dirty="0" err="1" smtClean="0">
                <a:solidFill>
                  <a:schemeClr val="tx1"/>
                </a:solidFill>
                <a:latin typeface="+mn-lt"/>
                <a:ea typeface="+mn-ea"/>
                <a:cs typeface="+mn-cs"/>
              </a:rPr>
              <a:t>ductus</a:t>
            </a:r>
            <a:r>
              <a:rPr lang="en-US" sz="1200" b="0" i="0" u="none" strike="noStrike" kern="1200" baseline="0" dirty="0" smtClean="0">
                <a:solidFill>
                  <a:schemeClr val="tx1"/>
                </a:solidFill>
                <a:latin typeface="+mn-lt"/>
                <a:ea typeface="+mn-ea"/>
                <a:cs typeface="+mn-cs"/>
              </a:rPr>
              <a:t> is widely patent, pressure in the pulmonary artery cannot be raised above that in the systemic circulation. The diversion of blood</a:t>
            </a:r>
          </a:p>
          <a:p>
            <a:r>
              <a:rPr lang="en-US" sz="1200" b="0" i="0" u="none" strike="noStrike" kern="1200" baseline="0" dirty="0" smtClean="0">
                <a:solidFill>
                  <a:schemeClr val="tx1"/>
                </a:solidFill>
                <a:latin typeface="+mn-lt"/>
                <a:ea typeface="+mn-ea"/>
                <a:cs typeface="+mn-cs"/>
              </a:rPr>
              <a:t>through the </a:t>
            </a:r>
            <a:r>
              <a:rPr lang="en-US" sz="1200" b="0" i="0" u="none" strike="noStrike" kern="1200" baseline="0" dirty="0" err="1" smtClean="0">
                <a:solidFill>
                  <a:schemeClr val="tx1"/>
                </a:solidFill>
                <a:latin typeface="+mn-lt"/>
                <a:ea typeface="+mn-ea"/>
                <a:cs typeface="+mn-cs"/>
              </a:rPr>
              <a:t>ductus</a:t>
            </a:r>
            <a:r>
              <a:rPr lang="en-US" sz="1200" b="0" i="0" u="none" strike="noStrike" kern="1200" baseline="0" dirty="0" smtClean="0">
                <a:solidFill>
                  <a:schemeClr val="tx1"/>
                </a:solidFill>
                <a:latin typeface="+mn-lt"/>
                <a:ea typeface="+mn-ea"/>
                <a:cs typeface="+mn-cs"/>
              </a:rPr>
              <a:t> reduces flow through the pulmonary circulation. Pulmonary venous flow is reduced, pulmonary venous pressure is lowered,</a:t>
            </a:r>
          </a:p>
          <a:p>
            <a:r>
              <a:rPr lang="en-US" sz="1200" b="0" i="0" u="none" strike="noStrike" kern="1200" baseline="0" dirty="0" smtClean="0">
                <a:solidFill>
                  <a:schemeClr val="tx1"/>
                </a:solidFill>
                <a:latin typeface="+mn-lt"/>
                <a:ea typeface="+mn-ea"/>
                <a:cs typeface="+mn-cs"/>
              </a:rPr>
              <a:t>and thus less pulmonary edema is likely to develop. However, the decrease in pulmonary blood flow will restrict oxygen uptake in the lungs and, with</a:t>
            </a:r>
          </a:p>
          <a:p>
            <a:r>
              <a:rPr lang="en-US" sz="1200" b="0" i="0" u="none" strike="noStrike" kern="1200" baseline="0" dirty="0" smtClean="0">
                <a:solidFill>
                  <a:schemeClr val="tx1"/>
                </a:solidFill>
                <a:latin typeface="+mn-lt"/>
                <a:ea typeface="+mn-ea"/>
                <a:cs typeface="+mn-cs"/>
              </a:rPr>
              <a:t>the lower pulmonary to systemic blood flow ratio, systemic arterial oxygen saturation will be greatly decreased. This hypoxemia may result in a fall in</a:t>
            </a:r>
          </a:p>
          <a:p>
            <a:r>
              <a:rPr lang="en-US" sz="1200" b="0" i="0" u="none" strike="noStrike" kern="1200" baseline="0" dirty="0" smtClean="0">
                <a:solidFill>
                  <a:schemeClr val="tx1"/>
                </a:solidFill>
                <a:latin typeface="+mn-lt"/>
                <a:ea typeface="+mn-ea"/>
                <a:cs typeface="+mn-cs"/>
              </a:rPr>
              <a:t>systemic vascular resistance, which would further facilitate right-to-left shunting through the </a:t>
            </a:r>
            <a:r>
              <a:rPr lang="en-US" sz="1200" b="0" i="0" u="none" strike="noStrike" kern="1200" baseline="0" dirty="0" err="1" smtClean="0">
                <a:solidFill>
                  <a:schemeClr val="tx1"/>
                </a:solidFill>
                <a:latin typeface="+mn-lt"/>
                <a:ea typeface="+mn-ea"/>
                <a:cs typeface="+mn-cs"/>
              </a:rPr>
              <a:t>ductus</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27</a:t>
            </a:fld>
            <a:endParaRPr lang="en-US"/>
          </a:p>
        </p:txBody>
      </p:sp>
    </p:spTree>
    <p:extLst>
      <p:ext uri="{BB962C8B-B14F-4D97-AF65-F5344CB8AC3E}">
        <p14:creationId xmlns:p14="http://schemas.microsoft.com/office/powerpoint/2010/main" xmlns="" val="253326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28</a:t>
            </a:fld>
            <a:endParaRPr lang="en-US"/>
          </a:p>
        </p:txBody>
      </p:sp>
    </p:spTree>
    <p:extLst>
      <p:ext uri="{BB962C8B-B14F-4D97-AF65-F5344CB8AC3E}">
        <p14:creationId xmlns:p14="http://schemas.microsoft.com/office/powerpoint/2010/main" xmlns="" val="300678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lung fields reflect increased pulmonary blood flow. The right atrium and right ventricle are enlarged, and the pulmonary artery segment is prominent. The left-sided chambers are not enlarged.</a:t>
            </a:r>
            <a:endParaRPr lang="en-US" dirty="0"/>
          </a:p>
        </p:txBody>
      </p:sp>
      <p:sp>
        <p:nvSpPr>
          <p:cNvPr id="4" name="Slide Number Placeholder 3"/>
          <p:cNvSpPr>
            <a:spLocks noGrp="1"/>
          </p:cNvSpPr>
          <p:nvPr>
            <p:ph type="sldNum" sz="quarter" idx="10"/>
          </p:nvPr>
        </p:nvSpPr>
        <p:spPr/>
        <p:txBody>
          <a:bodyPr/>
          <a:lstStyle/>
          <a:p>
            <a:fld id="{AF6DF0C7-919F-49F6-86A3-B9E71FFDEDC5}" type="slidenum">
              <a:rPr lang="en-US" smtClean="0"/>
              <a:pPr/>
              <a:t>37</a:t>
            </a:fld>
            <a:endParaRPr lang="en-US"/>
          </a:p>
        </p:txBody>
      </p:sp>
    </p:spTree>
    <p:extLst>
      <p:ext uri="{BB962C8B-B14F-4D97-AF65-F5344CB8AC3E}">
        <p14:creationId xmlns:p14="http://schemas.microsoft.com/office/powerpoint/2010/main" xmlns="" val="195771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3"/>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130133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4"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3FABC-99DC-4B53-814A-31C93ABD3FCC}"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157467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335896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10"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8"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
        <p:nvSpPr>
          <p:cNvPr id="12" name="TextBox 11"/>
          <p:cNvSpPr txBox="1"/>
          <p:nvPr/>
        </p:nvSpPr>
        <p:spPr>
          <a:xfrm>
            <a:off x="673898"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1"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260681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193362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5"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7"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33FABC-99DC-4B53-814A-31C93ABD3FCC}" type="datetimeFigureOut">
              <a:rPr lang="en-US" smtClean="0"/>
              <a:pPr/>
              <a:t>3/29/2015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357421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4"/>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7" y="4827213"/>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7"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5" y="4827211"/>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33FABC-99DC-4B53-814A-31C93ABD3FCC}" type="datetimeFigureOut">
              <a:rPr lang="en-US" smtClean="0"/>
              <a:pPr/>
              <a:t>3/29/2015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2627315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1682767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3" y="430216"/>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400647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277055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4" y="2861736"/>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73422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1" y="2060577"/>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6"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33FABC-99DC-4B53-814A-31C93ABD3FCC}"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88190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1"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1"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7"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7"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33FABC-99DC-4B53-814A-31C93ABD3FCC}" type="datetimeFigureOut">
              <a:rPr lang="en-US" smtClean="0"/>
              <a:pPr/>
              <a:t>3/29/2015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40881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355427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191396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8"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3"/>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433FABC-99DC-4B53-814A-31C93ABD3FCC}" type="datetimeFigureOut">
              <a:rPr lang="en-US" smtClean="0"/>
              <a:pPr/>
              <a:t>3/29/2015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29987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8"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3FABC-99DC-4B53-814A-31C93ABD3FCC}"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15714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90"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433FABC-99DC-4B53-814A-31C93ABD3FCC}" type="datetimeFigureOut">
              <a:rPr lang="en-US" smtClean="0"/>
              <a:pPr/>
              <a:t>3/29/2015</a:t>
            </a:fld>
            <a:endParaRPr lang="en-US"/>
          </a:p>
        </p:txBody>
      </p:sp>
      <p:sp>
        <p:nvSpPr>
          <p:cNvPr id="5" name="Footer Placeholder 4"/>
          <p:cNvSpPr>
            <a:spLocks noGrp="1"/>
          </p:cNvSpPr>
          <p:nvPr>
            <p:ph type="ftr" sz="quarter" idx="3"/>
          </p:nvPr>
        </p:nvSpPr>
        <p:spPr>
          <a:xfrm rot="5400000">
            <a:off x="6233336"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2" y="295738"/>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6101C8C-73A9-47F8-B474-92E5C1F856B6}" type="slidenum">
              <a:rPr lang="en-US" smtClean="0"/>
              <a:pPr/>
              <a:t>‹#›</a:t>
            </a:fld>
            <a:endParaRPr lang="en-US"/>
          </a:p>
        </p:txBody>
      </p:sp>
    </p:spTree>
    <p:extLst>
      <p:ext uri="{BB962C8B-B14F-4D97-AF65-F5344CB8AC3E}">
        <p14:creationId xmlns:p14="http://schemas.microsoft.com/office/powerpoint/2010/main" xmlns="" val="285674152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artleby.com/107/138.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http://www.bartleby.com/107/Images/large/image491.gif" TargetMode="Externa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Pulmonary Venous Anomalies</a:t>
            </a:r>
            <a:endParaRPr lang="en-US" dirty="0"/>
          </a:p>
        </p:txBody>
      </p:sp>
      <p:sp>
        <p:nvSpPr>
          <p:cNvPr id="3" name="Subtitle 2"/>
          <p:cNvSpPr>
            <a:spLocks noGrp="1"/>
          </p:cNvSpPr>
          <p:nvPr>
            <p:ph type="subTitle" idx="1"/>
          </p:nvPr>
        </p:nvSpPr>
        <p:spPr/>
        <p:txBody>
          <a:bodyPr/>
          <a:lstStyle/>
          <a:p>
            <a:r>
              <a:rPr lang="en-US" dirty="0" err="1" smtClean="0"/>
              <a:t>Dr</a:t>
            </a:r>
            <a:r>
              <a:rPr lang="en-US" dirty="0" smtClean="0"/>
              <a:t> </a:t>
            </a:r>
            <a:r>
              <a:rPr lang="en-US" dirty="0" err="1" smtClean="0"/>
              <a:t>Sanmath</a:t>
            </a:r>
            <a:r>
              <a:rPr lang="en-US" dirty="0" smtClean="0"/>
              <a:t> Shetty k</a:t>
            </a:r>
          </a:p>
          <a:p>
            <a:r>
              <a:rPr lang="en-US" dirty="0" err="1" smtClean="0"/>
              <a:t>Dm</a:t>
            </a:r>
            <a:r>
              <a:rPr lang="en-US" dirty="0" smtClean="0"/>
              <a:t> </a:t>
            </a:r>
            <a:r>
              <a:rPr lang="en-US" smtClean="0"/>
              <a:t>cardiology resident</a:t>
            </a:r>
          </a:p>
        </p:txBody>
      </p:sp>
    </p:spTree>
    <p:extLst>
      <p:ext uri="{BB962C8B-B14F-4D97-AF65-F5344CB8AC3E}">
        <p14:creationId xmlns:p14="http://schemas.microsoft.com/office/powerpoint/2010/main" xmlns="" val="3816393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780" y="1851900"/>
            <a:ext cx="3161807" cy="1668392"/>
          </a:xfrm>
        </p:spPr>
        <p:txBody>
          <a:bodyPr/>
          <a:lstStyle/>
          <a:p>
            <a:r>
              <a:rPr lang="en-US" sz="1500" dirty="0"/>
              <a:t>Late Atresia of the Common Pulmonary Vein after Pulmonary-Systemic Connections Are Obliterated</a:t>
            </a:r>
          </a:p>
        </p:txBody>
      </p:sp>
      <p:sp>
        <p:nvSpPr>
          <p:cNvPr id="3" name="Content Placeholder 2"/>
          <p:cNvSpPr>
            <a:spLocks noGrp="1"/>
          </p:cNvSpPr>
          <p:nvPr>
            <p:ph idx="1"/>
          </p:nvPr>
        </p:nvSpPr>
        <p:spPr>
          <a:xfrm>
            <a:off x="4497781" y="2879027"/>
            <a:ext cx="3161805" cy="2458193"/>
          </a:xfrm>
        </p:spPr>
        <p:txBody>
          <a:bodyPr>
            <a:normAutofit fontScale="85000" lnSpcReduction="20000"/>
          </a:bodyPr>
          <a:lstStyle/>
          <a:p>
            <a:r>
              <a:rPr lang="en-US" dirty="0" smtClean="0"/>
              <a:t>Normal connection between the left atrium and common pulmonary vein fails – Atresia of common pulmonary vein.</a:t>
            </a:r>
          </a:p>
          <a:p>
            <a:r>
              <a:rPr lang="en-US" dirty="0" smtClean="0"/>
              <a:t>Connection between left atrium and CPV </a:t>
            </a:r>
            <a:r>
              <a:rPr lang="en-US" dirty="0" err="1" smtClean="0"/>
              <a:t>stenotic</a:t>
            </a:r>
            <a:r>
              <a:rPr lang="en-US" dirty="0" smtClean="0"/>
              <a:t> and the CPV dilates – </a:t>
            </a:r>
            <a:r>
              <a:rPr lang="en-US" dirty="0" err="1" smtClean="0"/>
              <a:t>Cor</a:t>
            </a:r>
            <a:r>
              <a:rPr lang="en-US" dirty="0" smtClean="0"/>
              <a:t> </a:t>
            </a:r>
            <a:r>
              <a:rPr lang="en-US" dirty="0" err="1" smtClean="0"/>
              <a:t>triatriatum</a:t>
            </a:r>
            <a:r>
              <a:rPr lang="en-US" dirty="0" smtClean="0"/>
              <a:t>.</a:t>
            </a:r>
            <a:endParaRPr lang="en-US" dirty="0"/>
          </a:p>
        </p:txBody>
      </p:sp>
      <p:pic>
        <p:nvPicPr>
          <p:cNvPr id="4" name="Picture 3"/>
          <p:cNvPicPr>
            <a:picLocks noChangeAspect="1"/>
          </p:cNvPicPr>
          <p:nvPr/>
        </p:nvPicPr>
        <p:blipFill>
          <a:blip r:embed="rId2"/>
          <a:stretch>
            <a:fillRect/>
          </a:stretch>
        </p:blipFill>
        <p:spPr>
          <a:xfrm>
            <a:off x="148864" y="1851901"/>
            <a:ext cx="4250531" cy="3485316"/>
          </a:xfrm>
          <a:prstGeom prst="rect">
            <a:avLst/>
          </a:prstGeom>
        </p:spPr>
      </p:pic>
    </p:spTree>
    <p:extLst>
      <p:ext uri="{BB962C8B-B14F-4D97-AF65-F5344CB8AC3E}">
        <p14:creationId xmlns:p14="http://schemas.microsoft.com/office/powerpoint/2010/main" xmlns="" val="3056323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500" dirty="0"/>
              <a:t>Normal Absorption of the Common Pulmonary Vein with Partially or Totally Abnormal Pulmonary Venous Drainage and Normal Connection of the Pulmonary Veins</a:t>
            </a:r>
          </a:p>
        </p:txBody>
      </p:sp>
      <p:sp>
        <p:nvSpPr>
          <p:cNvPr id="3" name="Content Placeholder 2"/>
          <p:cNvSpPr>
            <a:spLocks noGrp="1"/>
          </p:cNvSpPr>
          <p:nvPr>
            <p:ph idx="1"/>
          </p:nvPr>
        </p:nvSpPr>
        <p:spPr>
          <a:xfrm>
            <a:off x="141686" y="2396942"/>
            <a:ext cx="6709907" cy="3146611"/>
          </a:xfrm>
        </p:spPr>
        <p:txBody>
          <a:bodyPr>
            <a:normAutofit fontScale="85000" lnSpcReduction="20000"/>
          </a:bodyPr>
          <a:lstStyle/>
          <a:p>
            <a:r>
              <a:rPr lang="en-US" dirty="0" smtClean="0"/>
              <a:t>Sinus </a:t>
            </a:r>
            <a:r>
              <a:rPr lang="en-US" dirty="0" err="1" smtClean="0"/>
              <a:t>Venosus</a:t>
            </a:r>
            <a:r>
              <a:rPr lang="en-US" dirty="0"/>
              <a:t> Defects: The true defect is the deficiency of the common wall between the right SVC and the right </a:t>
            </a:r>
            <a:r>
              <a:rPr lang="en-US" dirty="0" smtClean="0"/>
              <a:t>upper pulmonary </a:t>
            </a:r>
            <a:r>
              <a:rPr lang="en-US" dirty="0"/>
              <a:t>vein or the wall between the right atrium and the right upper and lower pulmonary </a:t>
            </a:r>
            <a:r>
              <a:rPr lang="en-US" dirty="0" smtClean="0"/>
              <a:t>veins. </a:t>
            </a:r>
          </a:p>
          <a:p>
            <a:pPr lvl="1" algn="just"/>
            <a:r>
              <a:rPr lang="en-US" dirty="0" err="1" smtClean="0"/>
              <a:t>Unroofing</a:t>
            </a:r>
            <a:r>
              <a:rPr lang="en-US" dirty="0" smtClean="0"/>
              <a:t> of right upper pulmonary vein and its branches into right SVC (Sinus </a:t>
            </a:r>
            <a:r>
              <a:rPr lang="en-US" dirty="0" err="1" smtClean="0"/>
              <a:t>venosus</a:t>
            </a:r>
            <a:r>
              <a:rPr lang="en-US" dirty="0" smtClean="0"/>
              <a:t> defect of SVC type)</a:t>
            </a:r>
          </a:p>
          <a:p>
            <a:pPr lvl="1" algn="just"/>
            <a:r>
              <a:rPr lang="en-US" dirty="0" err="1" smtClean="0"/>
              <a:t>Unroofing</a:t>
            </a:r>
            <a:r>
              <a:rPr lang="en-US" dirty="0" smtClean="0"/>
              <a:t> of right upper and lower pulmonary veins into right atrium (Sinus </a:t>
            </a:r>
            <a:r>
              <a:rPr lang="en-US" dirty="0" err="1" smtClean="0"/>
              <a:t>venosus</a:t>
            </a:r>
            <a:r>
              <a:rPr lang="en-US" dirty="0" smtClean="0"/>
              <a:t> defect of right atrial type)</a:t>
            </a:r>
            <a:endParaRPr lang="en-US" dirty="0"/>
          </a:p>
          <a:p>
            <a:r>
              <a:rPr lang="en-US" dirty="0" smtClean="0"/>
              <a:t>Malposition of septum </a:t>
            </a:r>
            <a:r>
              <a:rPr lang="en-US" dirty="0" err="1" smtClean="0"/>
              <a:t>primum</a:t>
            </a:r>
            <a:r>
              <a:rPr lang="en-US" dirty="0" smtClean="0"/>
              <a:t>:</a:t>
            </a:r>
          </a:p>
          <a:p>
            <a:pPr lvl="1"/>
            <a:r>
              <a:rPr lang="en-US" dirty="0"/>
              <a:t>When S2° absent, S1° displaced towards the anatomic LA </a:t>
            </a:r>
          </a:p>
          <a:p>
            <a:pPr lvl="1"/>
            <a:r>
              <a:rPr lang="en-US" dirty="0"/>
              <a:t>Incorporation of half or all of the </a:t>
            </a:r>
            <a:r>
              <a:rPr lang="en-US" dirty="0" smtClean="0"/>
              <a:t>pulmonary veins </a:t>
            </a:r>
            <a:r>
              <a:rPr lang="en-US" dirty="0"/>
              <a:t>into morphological RA </a:t>
            </a:r>
          </a:p>
          <a:p>
            <a:endParaRPr lang="en-US" dirty="0" smtClean="0"/>
          </a:p>
        </p:txBody>
      </p:sp>
      <p:pic>
        <p:nvPicPr>
          <p:cNvPr id="4" name="Picture 3"/>
          <p:cNvPicPr>
            <a:picLocks noChangeAspect="1"/>
          </p:cNvPicPr>
          <p:nvPr/>
        </p:nvPicPr>
        <p:blipFill>
          <a:blip r:embed="rId2"/>
          <a:stretch>
            <a:fillRect/>
          </a:stretch>
        </p:blipFill>
        <p:spPr>
          <a:xfrm>
            <a:off x="6838287" y="1850232"/>
            <a:ext cx="2378869" cy="3157539"/>
          </a:xfrm>
          <a:prstGeom prst="rect">
            <a:avLst/>
          </a:prstGeom>
        </p:spPr>
      </p:pic>
    </p:spTree>
    <p:extLst>
      <p:ext uri="{BB962C8B-B14F-4D97-AF65-F5344CB8AC3E}">
        <p14:creationId xmlns:p14="http://schemas.microsoft.com/office/powerpoint/2010/main" xmlns="" val="295981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6" y="1196790"/>
            <a:ext cx="7053543" cy="764867"/>
          </a:xfrm>
        </p:spPr>
        <p:txBody>
          <a:bodyPr/>
          <a:lstStyle/>
          <a:p>
            <a:r>
              <a:rPr lang="en-US" sz="2100" dirty="0"/>
              <a:t>EMBRYOLOGIC CLASSIFICATION OF PULMONARY VENOUS ANOMALIES</a:t>
            </a:r>
          </a:p>
        </p:txBody>
      </p:sp>
      <p:sp>
        <p:nvSpPr>
          <p:cNvPr id="3" name="Content Placeholder 2"/>
          <p:cNvSpPr>
            <a:spLocks noGrp="1"/>
          </p:cNvSpPr>
          <p:nvPr>
            <p:ph idx="1"/>
          </p:nvPr>
        </p:nvSpPr>
        <p:spPr>
          <a:xfrm>
            <a:off x="827485" y="1899311"/>
            <a:ext cx="6709907" cy="3644240"/>
          </a:xfrm>
        </p:spPr>
        <p:txBody>
          <a:bodyPr>
            <a:normAutofit fontScale="55000" lnSpcReduction="20000"/>
          </a:bodyPr>
          <a:lstStyle/>
          <a:p>
            <a:pPr marL="0" indent="0">
              <a:buNone/>
            </a:pPr>
            <a:r>
              <a:rPr lang="en-US" dirty="0" smtClean="0"/>
              <a:t>I) Normal absorption of CPV with defects resulting in abnormal pulmonary venous drainage</a:t>
            </a:r>
          </a:p>
          <a:p>
            <a:pPr lvl="1"/>
            <a:r>
              <a:rPr lang="en-US" dirty="0" smtClean="0"/>
              <a:t>Sinus venous defects</a:t>
            </a:r>
          </a:p>
          <a:p>
            <a:pPr lvl="1"/>
            <a:r>
              <a:rPr lang="en-US" dirty="0" smtClean="0"/>
              <a:t>Malposition of septum </a:t>
            </a:r>
            <a:r>
              <a:rPr lang="en-US" dirty="0" err="1" smtClean="0"/>
              <a:t>primum</a:t>
            </a:r>
            <a:endParaRPr lang="en-US" dirty="0" smtClean="0"/>
          </a:p>
          <a:p>
            <a:pPr marL="0" indent="0">
              <a:buNone/>
            </a:pPr>
            <a:r>
              <a:rPr lang="en-US" dirty="0" smtClean="0"/>
              <a:t>II) Early atresia of CPV when pulmonary to systemic venous connections are still present</a:t>
            </a:r>
          </a:p>
          <a:p>
            <a:pPr lvl="1"/>
            <a:r>
              <a:rPr lang="en-US" dirty="0" smtClean="0"/>
              <a:t>PAPVC</a:t>
            </a:r>
          </a:p>
          <a:p>
            <a:pPr lvl="1"/>
            <a:r>
              <a:rPr lang="en-US" dirty="0" smtClean="0"/>
              <a:t>TAPVC – with or without obstruction</a:t>
            </a:r>
          </a:p>
          <a:p>
            <a:pPr marL="0" indent="0">
              <a:buNone/>
            </a:pPr>
            <a:r>
              <a:rPr lang="en-US" dirty="0" smtClean="0"/>
              <a:t>III) Late atresia of CPV after pulmonary to systemic venous connections are obliterated</a:t>
            </a:r>
          </a:p>
          <a:p>
            <a:pPr lvl="1"/>
            <a:r>
              <a:rPr lang="en-US" dirty="0" smtClean="0"/>
              <a:t>Atresia of CPV</a:t>
            </a:r>
          </a:p>
          <a:p>
            <a:pPr marL="0" indent="0">
              <a:buNone/>
            </a:pPr>
            <a:r>
              <a:rPr lang="en-US" dirty="0" smtClean="0"/>
              <a:t>IV) Stenosis of CPV</a:t>
            </a:r>
          </a:p>
          <a:p>
            <a:pPr lvl="1"/>
            <a:r>
              <a:rPr lang="en-US" dirty="0" err="1" smtClean="0"/>
              <a:t>Cor</a:t>
            </a:r>
            <a:r>
              <a:rPr lang="en-US" dirty="0" smtClean="0"/>
              <a:t> </a:t>
            </a:r>
            <a:r>
              <a:rPr lang="en-US" dirty="0" err="1" smtClean="0"/>
              <a:t>triatriatum</a:t>
            </a:r>
            <a:endParaRPr lang="en-US" dirty="0" smtClean="0"/>
          </a:p>
          <a:p>
            <a:pPr marL="0" indent="0">
              <a:buNone/>
            </a:pPr>
            <a:r>
              <a:rPr lang="en-US" dirty="0" smtClean="0"/>
              <a:t>V) Abnormal absorption of CPV into left atrium</a:t>
            </a:r>
          </a:p>
          <a:p>
            <a:pPr lvl="1"/>
            <a:r>
              <a:rPr lang="en-US" dirty="0" smtClean="0"/>
              <a:t>Stenosis of individual pulmonary veins</a:t>
            </a:r>
          </a:p>
          <a:p>
            <a:pPr lvl="1"/>
            <a:r>
              <a:rPr lang="en-US" dirty="0" smtClean="0"/>
              <a:t>Abnormal number of pulmonary veins</a:t>
            </a:r>
            <a:endParaRPr lang="en-US" dirty="0"/>
          </a:p>
        </p:txBody>
      </p:sp>
    </p:spTree>
    <p:extLst>
      <p:ext uri="{BB962C8B-B14F-4D97-AF65-F5344CB8AC3E}">
        <p14:creationId xmlns:p14="http://schemas.microsoft.com/office/powerpoint/2010/main" xmlns="" val="4261801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TAPVC</a:t>
            </a:r>
            <a:endParaRPr lang="en-US" b="1" dirty="0"/>
          </a:p>
        </p:txBody>
      </p:sp>
      <p:sp>
        <p:nvSpPr>
          <p:cNvPr id="3" name="Content Placeholder 2"/>
          <p:cNvSpPr>
            <a:spLocks noGrp="1"/>
          </p:cNvSpPr>
          <p:nvPr>
            <p:ph idx="1"/>
          </p:nvPr>
        </p:nvSpPr>
        <p:spPr/>
        <p:txBody>
          <a:bodyPr>
            <a:normAutofit/>
          </a:bodyPr>
          <a:lstStyle/>
          <a:p>
            <a:r>
              <a:rPr lang="en-US" sz="2100" dirty="0"/>
              <a:t>Total (totally) anomalous pulmonary venous connection (TAPVC) is a cardiac malformation in which there is no direct connection between pulmonary vein and the left atrium; rather, all the pulmonary veins connect to the right atrium or one of its tributaries.</a:t>
            </a:r>
          </a:p>
        </p:txBody>
      </p:sp>
    </p:spTree>
    <p:extLst>
      <p:ext uri="{BB962C8B-B14F-4D97-AF65-F5344CB8AC3E}">
        <p14:creationId xmlns:p14="http://schemas.microsoft.com/office/powerpoint/2010/main" xmlns="" val="173391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First described by Wilson in 1798 ‘</a:t>
            </a:r>
            <a:r>
              <a:rPr lang="en-US" dirty="0"/>
              <a:t>monstrous formation of the heart in which the </a:t>
            </a:r>
            <a:r>
              <a:rPr lang="en-US" dirty="0" smtClean="0"/>
              <a:t>superior </a:t>
            </a:r>
            <a:r>
              <a:rPr lang="en-US" dirty="0" err="1" smtClean="0"/>
              <a:t>caval</a:t>
            </a:r>
            <a:r>
              <a:rPr lang="en-US" dirty="0" smtClean="0"/>
              <a:t> </a:t>
            </a:r>
            <a:r>
              <a:rPr lang="en-US" dirty="0"/>
              <a:t>vein was joined by a trunk formed by two large </a:t>
            </a:r>
            <a:r>
              <a:rPr lang="en-US" dirty="0" smtClean="0"/>
              <a:t>veins coming </a:t>
            </a:r>
            <a:r>
              <a:rPr lang="en-US" dirty="0"/>
              <a:t>out of the lungs</a:t>
            </a:r>
            <a:r>
              <a:rPr lang="en-US" dirty="0" smtClean="0"/>
              <a:t>’.</a:t>
            </a:r>
          </a:p>
          <a:p>
            <a:r>
              <a:rPr lang="en-US" dirty="0" smtClean="0"/>
              <a:t>Muller- 1956- First successful open repair.</a:t>
            </a:r>
          </a:p>
          <a:p>
            <a:r>
              <a:rPr lang="en-US" dirty="0" smtClean="0"/>
              <a:t>Incidence: 4 to 6 per 1,00,000 live births. Account for 2% of deaths due to CHD in first year of life.</a:t>
            </a:r>
          </a:p>
          <a:p>
            <a:pPr lvl="1"/>
            <a:r>
              <a:rPr lang="en-US" dirty="0" smtClean="0"/>
              <a:t>Baltimore Washington infant study 1.5% of all CHDs</a:t>
            </a:r>
          </a:p>
          <a:p>
            <a:pPr lvl="1"/>
            <a:r>
              <a:rPr lang="en-US" dirty="0" smtClean="0"/>
              <a:t>India: Vellore(1970) 2.08%, AIIMS(1976) 0.74%</a:t>
            </a:r>
          </a:p>
          <a:p>
            <a:r>
              <a:rPr lang="en-US" dirty="0" smtClean="0"/>
              <a:t>Male preponderance in </a:t>
            </a:r>
            <a:r>
              <a:rPr lang="en-US" dirty="0" err="1" smtClean="0"/>
              <a:t>infradiaphragmatic</a:t>
            </a:r>
            <a:r>
              <a:rPr lang="en-US" dirty="0" smtClean="0"/>
              <a:t> TAPVC (3.6:1)</a:t>
            </a:r>
          </a:p>
          <a:p>
            <a:r>
              <a:rPr lang="en-US" dirty="0" smtClean="0"/>
              <a:t>Equal in other varieties.</a:t>
            </a:r>
          </a:p>
          <a:p>
            <a:pPr lvl="1"/>
            <a:r>
              <a:rPr lang="en-US" dirty="0" smtClean="0"/>
              <a:t>However in New </a:t>
            </a:r>
            <a:r>
              <a:rPr lang="en-US" dirty="0"/>
              <a:t>England Regional Infant Cardiac </a:t>
            </a:r>
            <a:r>
              <a:rPr lang="en-US" dirty="0" smtClean="0"/>
              <a:t>Program: 2/3rds of </a:t>
            </a:r>
            <a:r>
              <a:rPr lang="en-US" dirty="0" err="1" smtClean="0"/>
              <a:t>supracardiac</a:t>
            </a:r>
            <a:r>
              <a:rPr lang="en-US" dirty="0" smtClean="0"/>
              <a:t> and cardiac connections were males whereas </a:t>
            </a:r>
            <a:r>
              <a:rPr lang="en-US" dirty="0" err="1" smtClean="0"/>
              <a:t>infradiaphragmatic</a:t>
            </a:r>
            <a:r>
              <a:rPr lang="en-US" dirty="0" smtClean="0"/>
              <a:t> variety no preponderance.</a:t>
            </a:r>
          </a:p>
        </p:txBody>
      </p:sp>
    </p:spTree>
    <p:extLst>
      <p:ext uri="{BB962C8B-B14F-4D97-AF65-F5344CB8AC3E}">
        <p14:creationId xmlns:p14="http://schemas.microsoft.com/office/powerpoint/2010/main" xmlns="" val="4127339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and epidemiology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Mechanism of transmission unclear – monogenic pattern of inheritance suggested.</a:t>
            </a:r>
          </a:p>
          <a:p>
            <a:r>
              <a:rPr lang="en-US" dirty="0" smtClean="0"/>
              <a:t>Baltimore Washington infant study- possible association with exposure to lead, paints and pesticides.</a:t>
            </a:r>
          </a:p>
          <a:p>
            <a:r>
              <a:rPr lang="en-US" dirty="0" smtClean="0"/>
              <a:t>Associated syndromes:</a:t>
            </a:r>
          </a:p>
          <a:p>
            <a:pPr lvl="1">
              <a:buFont typeface="Wingdings" panose="05000000000000000000" pitchFamily="2" charset="2"/>
              <a:buChar char="§"/>
            </a:pPr>
            <a:r>
              <a:rPr lang="en-US" dirty="0" smtClean="0"/>
              <a:t>Holt </a:t>
            </a:r>
            <a:r>
              <a:rPr lang="en-US" dirty="0" err="1" smtClean="0"/>
              <a:t>Oram</a:t>
            </a:r>
            <a:r>
              <a:rPr lang="en-US" dirty="0" smtClean="0"/>
              <a:t> syndrome</a:t>
            </a:r>
          </a:p>
          <a:p>
            <a:pPr lvl="1">
              <a:buFont typeface="Wingdings" panose="05000000000000000000" pitchFamily="2" charset="2"/>
              <a:buChar char="§"/>
            </a:pPr>
            <a:r>
              <a:rPr lang="en-US" dirty="0" err="1" smtClean="0"/>
              <a:t>Klippel</a:t>
            </a:r>
            <a:r>
              <a:rPr lang="en-US" dirty="0" smtClean="0"/>
              <a:t> </a:t>
            </a:r>
            <a:r>
              <a:rPr lang="en-US" dirty="0" err="1" smtClean="0"/>
              <a:t>Feil</a:t>
            </a:r>
            <a:r>
              <a:rPr lang="en-US" dirty="0" smtClean="0"/>
              <a:t> syndrome</a:t>
            </a:r>
          </a:p>
          <a:p>
            <a:pPr lvl="1">
              <a:buFont typeface="Wingdings" panose="05000000000000000000" pitchFamily="2" charset="2"/>
              <a:buChar char="§"/>
            </a:pPr>
            <a:r>
              <a:rPr lang="en-US" dirty="0" err="1" smtClean="0"/>
              <a:t>Schachermann</a:t>
            </a:r>
            <a:r>
              <a:rPr lang="en-US" dirty="0" smtClean="0"/>
              <a:t> syndrome</a:t>
            </a:r>
          </a:p>
          <a:p>
            <a:pPr lvl="1">
              <a:buFont typeface="Wingdings" panose="05000000000000000000" pitchFamily="2" charset="2"/>
              <a:buChar char="§"/>
            </a:pPr>
            <a:r>
              <a:rPr lang="en-US" dirty="0" err="1" smtClean="0"/>
              <a:t>Asplenia</a:t>
            </a:r>
            <a:r>
              <a:rPr lang="en-US" dirty="0" smtClean="0"/>
              <a:t>, </a:t>
            </a:r>
            <a:r>
              <a:rPr lang="en-US" dirty="0" err="1" smtClean="0"/>
              <a:t>polysplenia</a:t>
            </a:r>
            <a:endParaRPr lang="en-US" dirty="0" smtClean="0"/>
          </a:p>
          <a:p>
            <a:pPr lvl="1">
              <a:buFont typeface="Wingdings" panose="05000000000000000000" pitchFamily="2" charset="2"/>
              <a:buChar char="§"/>
            </a:pPr>
            <a:r>
              <a:rPr lang="en-US" dirty="0" smtClean="0"/>
              <a:t>Cat’s eye syndrome</a:t>
            </a:r>
          </a:p>
          <a:p>
            <a:pPr lvl="1">
              <a:buFont typeface="Wingdings" panose="05000000000000000000" pitchFamily="2" charset="2"/>
              <a:buChar char="§"/>
            </a:pPr>
            <a:r>
              <a:rPr lang="en-US" dirty="0" err="1" smtClean="0"/>
              <a:t>Phocomelia</a:t>
            </a:r>
            <a:endParaRPr lang="en-US" dirty="0" smtClean="0"/>
          </a:p>
          <a:p>
            <a:endParaRPr lang="en-US" dirty="0"/>
          </a:p>
        </p:txBody>
      </p:sp>
    </p:spTree>
    <p:extLst>
      <p:ext uri="{BB962C8B-B14F-4D97-AF65-F5344CB8AC3E}">
        <p14:creationId xmlns:p14="http://schemas.microsoft.com/office/powerpoint/2010/main" xmlns="" val="4124119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endParaRPr lang="en-US" dirty="0"/>
          </a:p>
        </p:txBody>
      </p:sp>
      <p:sp>
        <p:nvSpPr>
          <p:cNvPr id="3" name="Content Placeholder 2"/>
          <p:cNvSpPr>
            <a:spLocks noGrp="1"/>
          </p:cNvSpPr>
          <p:nvPr>
            <p:ph idx="1"/>
          </p:nvPr>
        </p:nvSpPr>
        <p:spPr/>
        <p:txBody>
          <a:bodyPr/>
          <a:lstStyle/>
          <a:p>
            <a:r>
              <a:rPr lang="en-US" dirty="0"/>
              <a:t>Darling et </a:t>
            </a:r>
            <a:r>
              <a:rPr lang="en-US" dirty="0" smtClean="0"/>
              <a:t>al.1957: </a:t>
            </a:r>
          </a:p>
          <a:p>
            <a:pPr lvl="1"/>
            <a:r>
              <a:rPr lang="en-US" dirty="0" smtClean="0"/>
              <a:t>Type I: </a:t>
            </a:r>
            <a:r>
              <a:rPr lang="en-US" dirty="0"/>
              <a:t>anomalous connection at the </a:t>
            </a:r>
            <a:r>
              <a:rPr lang="en-US" dirty="0" err="1"/>
              <a:t>supracardiac</a:t>
            </a:r>
            <a:r>
              <a:rPr lang="en-US" dirty="0"/>
              <a:t> </a:t>
            </a:r>
            <a:r>
              <a:rPr lang="en-US" dirty="0" smtClean="0"/>
              <a:t>level. 45%.</a:t>
            </a:r>
          </a:p>
          <a:p>
            <a:pPr lvl="1"/>
            <a:r>
              <a:rPr lang="en-US" dirty="0"/>
              <a:t>T</a:t>
            </a:r>
            <a:r>
              <a:rPr lang="en-US" dirty="0" smtClean="0"/>
              <a:t>ype II: </a:t>
            </a:r>
            <a:r>
              <a:rPr lang="en-US" dirty="0"/>
              <a:t>anomalous connection at the cardiac level (to the coronary sinus</a:t>
            </a:r>
            <a:r>
              <a:rPr lang="en-US" dirty="0" smtClean="0"/>
              <a:t>).25%.</a:t>
            </a:r>
          </a:p>
          <a:p>
            <a:pPr lvl="1"/>
            <a:r>
              <a:rPr lang="en-US" dirty="0"/>
              <a:t>T</a:t>
            </a:r>
            <a:r>
              <a:rPr lang="en-US" dirty="0" smtClean="0"/>
              <a:t>ype III: </a:t>
            </a:r>
            <a:r>
              <a:rPr lang="en-US" dirty="0"/>
              <a:t>anomalous connection at the </a:t>
            </a:r>
            <a:r>
              <a:rPr lang="en-US" dirty="0" err="1"/>
              <a:t>infracardiac</a:t>
            </a:r>
            <a:r>
              <a:rPr lang="en-US" dirty="0"/>
              <a:t> </a:t>
            </a:r>
            <a:r>
              <a:rPr lang="en-US" dirty="0" smtClean="0"/>
              <a:t>level.21%.</a:t>
            </a:r>
          </a:p>
          <a:p>
            <a:pPr lvl="1"/>
            <a:r>
              <a:rPr lang="en-US" dirty="0"/>
              <a:t>T</a:t>
            </a:r>
            <a:r>
              <a:rPr lang="en-US" dirty="0" smtClean="0"/>
              <a:t>ype IV: </a:t>
            </a:r>
            <a:r>
              <a:rPr lang="en-US" dirty="0"/>
              <a:t>anomalous connection at two or more of the above </a:t>
            </a:r>
            <a:r>
              <a:rPr lang="en-US" dirty="0" smtClean="0"/>
              <a:t>levels. &lt;10%.</a:t>
            </a:r>
            <a:endParaRPr lang="en-US" dirty="0"/>
          </a:p>
        </p:txBody>
      </p:sp>
      <p:sp>
        <p:nvSpPr>
          <p:cNvPr id="4" name="Rectangle 3"/>
          <p:cNvSpPr/>
          <p:nvPr/>
        </p:nvSpPr>
        <p:spPr>
          <a:xfrm>
            <a:off x="2701637" y="5248897"/>
            <a:ext cx="3429000" cy="508088"/>
          </a:xfrm>
          <a:prstGeom prst="rect">
            <a:avLst/>
          </a:prstGeom>
        </p:spPr>
        <p:txBody>
          <a:bodyPr>
            <a:spAutoFit/>
          </a:bodyPr>
          <a:lstStyle/>
          <a:p>
            <a:r>
              <a:rPr lang="en-US" sz="1351" dirty="0">
                <a:latin typeface="Arial Narrow" pitchFamily="34" charset="0"/>
              </a:rPr>
              <a:t>Darling RC et.al. Lab Invest.1957;6:44-64</a:t>
            </a:r>
          </a:p>
          <a:p>
            <a:r>
              <a:rPr lang="en-US" sz="1351" dirty="0" err="1">
                <a:latin typeface="Arial Narrow" pitchFamily="34" charset="0"/>
              </a:rPr>
              <a:t>Karamlou</a:t>
            </a:r>
            <a:r>
              <a:rPr lang="en-US" sz="1351" dirty="0">
                <a:latin typeface="Arial Narrow" pitchFamily="34" charset="0"/>
              </a:rPr>
              <a:t> T et.al. Circulation 2007;115:1591-1598</a:t>
            </a:r>
          </a:p>
        </p:txBody>
      </p:sp>
    </p:spTree>
    <p:extLst>
      <p:ext uri="{BB962C8B-B14F-4D97-AF65-F5344CB8AC3E}">
        <p14:creationId xmlns:p14="http://schemas.microsoft.com/office/powerpoint/2010/main" xmlns="" val="180990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cont.</a:t>
            </a:r>
            <a:endParaRPr lang="en-US" dirty="0"/>
          </a:p>
        </p:txBody>
      </p:sp>
      <p:sp>
        <p:nvSpPr>
          <p:cNvPr id="3" name="Content Placeholder 2"/>
          <p:cNvSpPr>
            <a:spLocks noGrp="1"/>
          </p:cNvSpPr>
          <p:nvPr>
            <p:ph idx="1"/>
          </p:nvPr>
        </p:nvSpPr>
        <p:spPr/>
        <p:txBody>
          <a:bodyPr>
            <a:normAutofit fontScale="92500" lnSpcReduction="10000"/>
          </a:bodyPr>
          <a:lstStyle/>
          <a:p>
            <a:r>
              <a:rPr lang="en-US" sz="1800" dirty="0">
                <a:latin typeface="Calibri" pitchFamily="34" charset="0"/>
              </a:rPr>
              <a:t>Neill classification (1956</a:t>
            </a:r>
            <a:r>
              <a:rPr lang="en-US" dirty="0">
                <a:latin typeface="Calibri" pitchFamily="34" charset="0"/>
              </a:rPr>
              <a:t>)-embryologic </a:t>
            </a:r>
            <a:r>
              <a:rPr lang="en-US" dirty="0" smtClean="0">
                <a:latin typeface="Calibri" pitchFamily="34" charset="0"/>
              </a:rPr>
              <a:t>basis (</a:t>
            </a:r>
            <a:r>
              <a:rPr lang="en-US" dirty="0">
                <a:latin typeface="Calibri" pitchFamily="34" charset="0"/>
              </a:rPr>
              <a:t>not commonly  used)</a:t>
            </a:r>
          </a:p>
          <a:p>
            <a:pPr marL="394325">
              <a:buFont typeface="+mj-lt"/>
              <a:buAutoNum type="arabicPeriod"/>
            </a:pPr>
            <a:r>
              <a:rPr lang="en-US" dirty="0" smtClean="0">
                <a:latin typeface="Calibri" pitchFamily="34" charset="0"/>
              </a:rPr>
              <a:t>Connections </a:t>
            </a:r>
            <a:r>
              <a:rPr lang="en-US" dirty="0">
                <a:latin typeface="Calibri" pitchFamily="34" charset="0"/>
              </a:rPr>
              <a:t>to the right atrium or right common cardinal system(SVC and the </a:t>
            </a:r>
            <a:r>
              <a:rPr lang="en-US" dirty="0" err="1">
                <a:latin typeface="Calibri" pitchFamily="34" charset="0"/>
              </a:rPr>
              <a:t>azygous</a:t>
            </a:r>
            <a:r>
              <a:rPr lang="en-US" dirty="0">
                <a:latin typeface="Calibri" pitchFamily="34" charset="0"/>
              </a:rPr>
              <a:t> </a:t>
            </a:r>
            <a:r>
              <a:rPr lang="en-US" dirty="0" smtClean="0">
                <a:latin typeface="Calibri" pitchFamily="34" charset="0"/>
              </a:rPr>
              <a:t>veins)</a:t>
            </a:r>
          </a:p>
          <a:p>
            <a:pPr marL="394325">
              <a:buFont typeface="+mj-lt"/>
              <a:buAutoNum type="arabicPeriod"/>
            </a:pPr>
            <a:r>
              <a:rPr lang="en-US" dirty="0" smtClean="0">
                <a:latin typeface="Calibri" pitchFamily="34" charset="0"/>
              </a:rPr>
              <a:t>Connections </a:t>
            </a:r>
            <a:r>
              <a:rPr lang="en-US" dirty="0">
                <a:latin typeface="Calibri" pitchFamily="34" charset="0"/>
              </a:rPr>
              <a:t>to the left common cardinal </a:t>
            </a:r>
            <a:r>
              <a:rPr lang="en-US" dirty="0" smtClean="0">
                <a:latin typeface="Calibri" pitchFamily="34" charset="0"/>
              </a:rPr>
              <a:t>system (</a:t>
            </a:r>
            <a:r>
              <a:rPr lang="en-US" dirty="0">
                <a:latin typeface="Calibri" pitchFamily="34" charset="0"/>
              </a:rPr>
              <a:t>left innominate vein</a:t>
            </a:r>
            <a:r>
              <a:rPr lang="en-US" dirty="0" smtClean="0">
                <a:latin typeface="Calibri" pitchFamily="34" charset="0"/>
              </a:rPr>
              <a:t>, left </a:t>
            </a:r>
            <a:r>
              <a:rPr lang="en-US" dirty="0">
                <a:latin typeface="Calibri" pitchFamily="34" charset="0"/>
              </a:rPr>
              <a:t>SVC or the coronary sinus</a:t>
            </a:r>
            <a:r>
              <a:rPr lang="en-US" dirty="0" smtClean="0">
                <a:latin typeface="Calibri" pitchFamily="34" charset="0"/>
              </a:rPr>
              <a:t>)</a:t>
            </a:r>
            <a:endParaRPr lang="en-US" dirty="0">
              <a:latin typeface="Calibri" pitchFamily="34" charset="0"/>
            </a:endParaRPr>
          </a:p>
          <a:p>
            <a:pPr marL="394325">
              <a:buFont typeface="+mj-lt"/>
              <a:buAutoNum type="arabicPeriod"/>
            </a:pPr>
            <a:r>
              <a:rPr lang="en-US" dirty="0">
                <a:latin typeface="Calibri" pitchFamily="34" charset="0"/>
              </a:rPr>
              <a:t>Connections to the </a:t>
            </a:r>
            <a:r>
              <a:rPr lang="en-US" dirty="0" err="1">
                <a:latin typeface="Calibri" pitchFamily="34" charset="0"/>
              </a:rPr>
              <a:t>umbilicovitelline</a:t>
            </a:r>
            <a:r>
              <a:rPr lang="en-US" dirty="0">
                <a:latin typeface="Calibri" pitchFamily="34" charset="0"/>
              </a:rPr>
              <a:t> </a:t>
            </a:r>
            <a:r>
              <a:rPr lang="en-US" dirty="0" smtClean="0">
                <a:latin typeface="Calibri" pitchFamily="34" charset="0"/>
              </a:rPr>
              <a:t>system (</a:t>
            </a:r>
            <a:r>
              <a:rPr lang="en-US" dirty="0">
                <a:latin typeface="Calibri" pitchFamily="34" charset="0"/>
              </a:rPr>
              <a:t>portal </a:t>
            </a:r>
            <a:r>
              <a:rPr lang="en-US" dirty="0" err="1">
                <a:latin typeface="Calibri" pitchFamily="34" charset="0"/>
              </a:rPr>
              <a:t>vein,ductus</a:t>
            </a:r>
            <a:r>
              <a:rPr lang="en-US" dirty="0">
                <a:latin typeface="Calibri" pitchFamily="34" charset="0"/>
              </a:rPr>
              <a:t> </a:t>
            </a:r>
            <a:r>
              <a:rPr lang="en-US" dirty="0" err="1">
                <a:latin typeface="Calibri" pitchFamily="34" charset="0"/>
              </a:rPr>
              <a:t>venosus</a:t>
            </a:r>
            <a:r>
              <a:rPr lang="en-US" dirty="0">
                <a:latin typeface="Calibri" pitchFamily="34" charset="0"/>
              </a:rPr>
              <a:t> or hepatic veins</a:t>
            </a:r>
            <a:r>
              <a:rPr lang="en-US" dirty="0" smtClean="0">
                <a:latin typeface="Calibri" pitchFamily="34" charset="0"/>
              </a:rPr>
              <a:t>)</a:t>
            </a:r>
          </a:p>
          <a:p>
            <a:r>
              <a:rPr lang="en-US" dirty="0"/>
              <a:t>Smith et al. classification: </a:t>
            </a:r>
          </a:p>
          <a:p>
            <a:pPr lvl="1"/>
            <a:r>
              <a:rPr lang="en-US" dirty="0" err="1"/>
              <a:t>Supradiaphragmatic</a:t>
            </a:r>
            <a:r>
              <a:rPr lang="en-US" dirty="0"/>
              <a:t> (without pulmonary venous obstruction).</a:t>
            </a:r>
          </a:p>
          <a:p>
            <a:pPr lvl="1"/>
            <a:r>
              <a:rPr lang="en-US" dirty="0" err="1"/>
              <a:t>Infradiaphragmatic</a:t>
            </a:r>
            <a:r>
              <a:rPr lang="en-US" dirty="0"/>
              <a:t> (with pulmonary venous obstruction).</a:t>
            </a:r>
          </a:p>
          <a:p>
            <a:pPr marL="51433" indent="0">
              <a:buNone/>
            </a:pPr>
            <a:endParaRPr lang="en-US" dirty="0">
              <a:latin typeface="Calibri" pitchFamily="34" charset="0"/>
            </a:endParaRPr>
          </a:p>
        </p:txBody>
      </p:sp>
    </p:spTree>
    <p:extLst>
      <p:ext uri="{BB962C8B-B14F-4D97-AF65-F5344CB8AC3E}">
        <p14:creationId xmlns:p14="http://schemas.microsoft.com/office/powerpoint/2010/main" xmlns="" val="2325645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Anomalous connections</a:t>
            </a:r>
            <a:endParaRPr lang="en-US" dirty="0"/>
          </a:p>
        </p:txBody>
      </p:sp>
      <p:sp>
        <p:nvSpPr>
          <p:cNvPr id="3" name="Content Placeholder 2"/>
          <p:cNvSpPr>
            <a:spLocks noGrp="1"/>
          </p:cNvSpPr>
          <p:nvPr>
            <p:ph idx="1"/>
          </p:nvPr>
        </p:nvSpPr>
        <p:spPr/>
        <p:txBody>
          <a:bodyPr/>
          <a:lstStyle/>
          <a:p>
            <a:r>
              <a:rPr lang="en-US" dirty="0"/>
              <a:t>Connection to the Right Superior Vena Cava or the Right </a:t>
            </a:r>
            <a:r>
              <a:rPr lang="en-US" dirty="0" err="1"/>
              <a:t>Azygos</a:t>
            </a:r>
            <a:r>
              <a:rPr lang="en-US" dirty="0"/>
              <a:t> </a:t>
            </a:r>
            <a:r>
              <a:rPr lang="en-US" dirty="0" smtClean="0"/>
              <a:t>Vein</a:t>
            </a:r>
          </a:p>
          <a:p>
            <a:r>
              <a:rPr lang="en-US" dirty="0"/>
              <a:t>Connection to the Left Innominate </a:t>
            </a:r>
            <a:r>
              <a:rPr lang="en-US" dirty="0" smtClean="0"/>
              <a:t>Vein: most common site of connection.</a:t>
            </a:r>
            <a:endParaRPr lang="en-US" dirty="0"/>
          </a:p>
          <a:p>
            <a:r>
              <a:rPr lang="en-US" dirty="0"/>
              <a:t>Connection to the Coronary </a:t>
            </a:r>
            <a:r>
              <a:rPr lang="en-US" dirty="0" smtClean="0"/>
              <a:t>Sinus: Entire </a:t>
            </a:r>
            <a:r>
              <a:rPr lang="en-US" dirty="0" err="1" smtClean="0"/>
              <a:t>anamolous</a:t>
            </a:r>
            <a:r>
              <a:rPr lang="en-US" dirty="0" smtClean="0"/>
              <a:t> pathway is within the pericardium.</a:t>
            </a:r>
            <a:endParaRPr lang="en-US" dirty="0"/>
          </a:p>
          <a:p>
            <a:r>
              <a:rPr lang="en-US" dirty="0"/>
              <a:t>Connection to the </a:t>
            </a:r>
            <a:r>
              <a:rPr lang="en-US" dirty="0" err="1"/>
              <a:t>Umbilicovitelline</a:t>
            </a:r>
            <a:r>
              <a:rPr lang="en-US" dirty="0"/>
              <a:t> </a:t>
            </a:r>
            <a:r>
              <a:rPr lang="en-US" dirty="0" smtClean="0"/>
              <a:t>System. ( Portal vein &gt; </a:t>
            </a:r>
            <a:r>
              <a:rPr lang="en-US" dirty="0" err="1"/>
              <a:t>ductus</a:t>
            </a:r>
            <a:r>
              <a:rPr lang="en-US" dirty="0"/>
              <a:t> </a:t>
            </a:r>
            <a:r>
              <a:rPr lang="en-US" dirty="0" err="1" smtClean="0"/>
              <a:t>venosus</a:t>
            </a:r>
            <a:r>
              <a:rPr lang="en-US" dirty="0" smtClean="0"/>
              <a:t> &gt; </a:t>
            </a:r>
            <a:r>
              <a:rPr lang="en-US" dirty="0"/>
              <a:t>to one of the hepatic veins, or to the </a:t>
            </a:r>
            <a:r>
              <a:rPr lang="en-US" dirty="0" smtClean="0"/>
              <a:t>IVC). Most often associated with pulmonary venous obstruction.</a:t>
            </a:r>
            <a:endParaRPr lang="en-US" dirty="0"/>
          </a:p>
          <a:p>
            <a:endParaRPr lang="en-US" dirty="0"/>
          </a:p>
        </p:txBody>
      </p:sp>
    </p:spTree>
    <p:extLst>
      <p:ext uri="{BB962C8B-B14F-4D97-AF65-F5344CB8AC3E}">
        <p14:creationId xmlns:p14="http://schemas.microsoft.com/office/powerpoint/2010/main" xmlns="" val="3754577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76049771"/>
              </p:ext>
            </p:extLst>
          </p:nvPr>
        </p:nvGraphicFramePr>
        <p:xfrm>
          <a:off x="827486" y="2396729"/>
          <a:ext cx="6710364" cy="2895600"/>
        </p:xfrm>
        <a:graphic>
          <a:graphicData uri="http://schemas.openxmlformats.org/drawingml/2006/table">
            <a:tbl>
              <a:tblPr firstRow="1" bandRow="1">
                <a:tableStyleId>{5C22544A-7EE6-4342-B048-85BDC9FD1C3A}</a:tableStyleId>
              </a:tblPr>
              <a:tblGrid>
                <a:gridCol w="1677591"/>
                <a:gridCol w="1677591"/>
                <a:gridCol w="1677591"/>
                <a:gridCol w="1677591"/>
              </a:tblGrid>
              <a:tr h="739141">
                <a:tc>
                  <a:txBody>
                    <a:bodyPr/>
                    <a:lstStyle/>
                    <a:p>
                      <a:r>
                        <a:rPr lang="en-US" sz="1500" dirty="0" smtClean="0"/>
                        <a:t>Site of connection</a:t>
                      </a:r>
                      <a:r>
                        <a:rPr lang="en-US" sz="1500" baseline="0" dirty="0" smtClean="0"/>
                        <a:t> or drainage</a:t>
                      </a:r>
                      <a:endParaRPr lang="en-US" sz="1500" dirty="0"/>
                    </a:p>
                  </a:txBody>
                  <a:tcPr marL="68580" marR="68580" marT="34291" marB="34291"/>
                </a:tc>
                <a:tc>
                  <a:txBody>
                    <a:bodyPr/>
                    <a:lstStyle/>
                    <a:p>
                      <a:r>
                        <a:rPr lang="en-US" sz="1500" dirty="0" smtClean="0"/>
                        <a:t>Burroughs and Edwards (N=113)</a:t>
                      </a:r>
                    </a:p>
                    <a:p>
                      <a:r>
                        <a:rPr lang="en-US" sz="1500" dirty="0" smtClean="0"/>
                        <a:t>%</a:t>
                      </a:r>
                      <a:endParaRPr lang="en-US" sz="1500" dirty="0"/>
                    </a:p>
                  </a:txBody>
                  <a:tcPr marL="68580" marR="68580" marT="34291" marB="34291"/>
                </a:tc>
                <a:tc>
                  <a:txBody>
                    <a:bodyPr/>
                    <a:lstStyle/>
                    <a:p>
                      <a:r>
                        <a:rPr lang="en-US" sz="1500" dirty="0" smtClean="0"/>
                        <a:t>Lucas et al (N=71)</a:t>
                      </a:r>
                    </a:p>
                    <a:p>
                      <a:r>
                        <a:rPr lang="en-US" sz="1500" dirty="0" smtClean="0"/>
                        <a:t>%</a:t>
                      </a:r>
                      <a:endParaRPr lang="en-US" sz="1500" dirty="0"/>
                    </a:p>
                  </a:txBody>
                  <a:tcPr marL="68580" marR="68580" marT="34291" marB="34291"/>
                </a:tc>
                <a:tc>
                  <a:txBody>
                    <a:bodyPr/>
                    <a:lstStyle/>
                    <a:p>
                      <a:r>
                        <a:rPr lang="en-US" sz="1500" dirty="0" err="1" smtClean="0"/>
                        <a:t>Delisle</a:t>
                      </a:r>
                      <a:r>
                        <a:rPr lang="en-US" sz="1500" dirty="0" smtClean="0"/>
                        <a:t> et al (N=93)</a:t>
                      </a:r>
                    </a:p>
                    <a:p>
                      <a:r>
                        <a:rPr lang="en-US" sz="1500" dirty="0" smtClean="0"/>
                        <a:t>%</a:t>
                      </a:r>
                      <a:endParaRPr lang="en-US" sz="1500" dirty="0"/>
                    </a:p>
                  </a:txBody>
                  <a:tcPr marL="68580" marR="68580" marT="34291" marB="34291"/>
                </a:tc>
              </a:tr>
              <a:tr h="515621">
                <a:tc>
                  <a:txBody>
                    <a:bodyPr/>
                    <a:lstStyle/>
                    <a:p>
                      <a:r>
                        <a:rPr lang="en-US" sz="1500" dirty="0" smtClean="0"/>
                        <a:t>Left innominate vein</a:t>
                      </a:r>
                      <a:endParaRPr lang="en-US" sz="1500" dirty="0"/>
                    </a:p>
                  </a:txBody>
                  <a:tcPr marL="68580" marR="68580" marT="34291" marB="34291"/>
                </a:tc>
                <a:tc>
                  <a:txBody>
                    <a:bodyPr/>
                    <a:lstStyle/>
                    <a:p>
                      <a:r>
                        <a:rPr lang="en-US" sz="1500" b="1" dirty="0" smtClean="0"/>
                        <a:t>             36</a:t>
                      </a:r>
                      <a:endParaRPr lang="en-US" sz="1500" b="1" dirty="0"/>
                    </a:p>
                  </a:txBody>
                  <a:tcPr marL="68580" marR="68580" marT="34291" marB="34291"/>
                </a:tc>
                <a:tc>
                  <a:txBody>
                    <a:bodyPr/>
                    <a:lstStyle/>
                    <a:p>
                      <a:r>
                        <a:rPr lang="en-US" sz="1500" b="1" dirty="0" smtClean="0"/>
                        <a:t>                37</a:t>
                      </a:r>
                      <a:endParaRPr lang="en-US" sz="1500" b="1" dirty="0"/>
                    </a:p>
                  </a:txBody>
                  <a:tcPr marL="68580" marR="68580" marT="34291" marB="34291"/>
                </a:tc>
                <a:tc>
                  <a:txBody>
                    <a:bodyPr/>
                    <a:lstStyle/>
                    <a:p>
                      <a:r>
                        <a:rPr lang="en-US" sz="1500" b="1" dirty="0" smtClean="0"/>
                        <a:t>           26</a:t>
                      </a:r>
                      <a:endParaRPr lang="en-US" sz="1500" b="1" dirty="0"/>
                    </a:p>
                  </a:txBody>
                  <a:tcPr marL="68580" marR="68580" marT="34291" marB="34291"/>
                </a:tc>
              </a:tr>
              <a:tr h="292101">
                <a:tc>
                  <a:txBody>
                    <a:bodyPr/>
                    <a:lstStyle/>
                    <a:p>
                      <a:r>
                        <a:rPr lang="en-US" sz="1500" dirty="0" smtClean="0"/>
                        <a:t>Coronary sinus</a:t>
                      </a:r>
                      <a:endParaRPr lang="en-US" sz="1500" dirty="0"/>
                    </a:p>
                  </a:txBody>
                  <a:tcPr marL="68580" marR="68580" marT="34291" marB="34291"/>
                </a:tc>
                <a:tc>
                  <a:txBody>
                    <a:bodyPr/>
                    <a:lstStyle/>
                    <a:p>
                      <a:r>
                        <a:rPr lang="en-US" sz="1500" dirty="0" smtClean="0"/>
                        <a:t>              16</a:t>
                      </a:r>
                      <a:endParaRPr lang="en-US" sz="1500" dirty="0"/>
                    </a:p>
                  </a:txBody>
                  <a:tcPr marL="68580" marR="68580" marT="34291" marB="34291"/>
                </a:tc>
                <a:tc>
                  <a:txBody>
                    <a:bodyPr/>
                    <a:lstStyle/>
                    <a:p>
                      <a:r>
                        <a:rPr lang="en-US" sz="1500" dirty="0" smtClean="0"/>
                        <a:t>                16</a:t>
                      </a:r>
                      <a:endParaRPr lang="en-US" sz="1500" dirty="0"/>
                    </a:p>
                  </a:txBody>
                  <a:tcPr marL="68580" marR="68580" marT="34291" marB="34291"/>
                </a:tc>
                <a:tc>
                  <a:txBody>
                    <a:bodyPr/>
                    <a:lstStyle/>
                    <a:p>
                      <a:r>
                        <a:rPr lang="en-US" sz="1500" dirty="0" smtClean="0"/>
                        <a:t>             1</a:t>
                      </a:r>
                      <a:endParaRPr lang="en-US" sz="1500" dirty="0"/>
                    </a:p>
                  </a:txBody>
                  <a:tcPr marL="68580" marR="68580" marT="34291" marB="34291"/>
                </a:tc>
              </a:tr>
              <a:tr h="292101">
                <a:tc>
                  <a:txBody>
                    <a:bodyPr/>
                    <a:lstStyle/>
                    <a:p>
                      <a:r>
                        <a:rPr lang="en-US" sz="1500" dirty="0" smtClean="0"/>
                        <a:t>Right atrium</a:t>
                      </a:r>
                      <a:endParaRPr lang="en-US" sz="1500" dirty="0"/>
                    </a:p>
                  </a:txBody>
                  <a:tcPr marL="68580" marR="68580" marT="34291" marB="34291"/>
                </a:tc>
                <a:tc>
                  <a:txBody>
                    <a:bodyPr/>
                    <a:lstStyle/>
                    <a:p>
                      <a:r>
                        <a:rPr lang="en-US" sz="1500" dirty="0" smtClean="0"/>
                        <a:t>              15</a:t>
                      </a:r>
                      <a:endParaRPr lang="en-US" sz="1500" dirty="0"/>
                    </a:p>
                  </a:txBody>
                  <a:tcPr marL="68580" marR="68580" marT="34291" marB="34291"/>
                </a:tc>
                <a:tc>
                  <a:txBody>
                    <a:bodyPr/>
                    <a:lstStyle/>
                    <a:p>
                      <a:r>
                        <a:rPr lang="en-US" sz="1500" dirty="0" smtClean="0"/>
                        <a:t>                 2</a:t>
                      </a:r>
                      <a:endParaRPr lang="en-US" sz="1500" dirty="0"/>
                    </a:p>
                  </a:txBody>
                  <a:tcPr marL="68580" marR="68580" marT="34291" marB="34291"/>
                </a:tc>
                <a:tc>
                  <a:txBody>
                    <a:bodyPr/>
                    <a:lstStyle/>
                    <a:p>
                      <a:r>
                        <a:rPr lang="en-US" sz="1500" dirty="0" smtClean="0"/>
                        <a:t>             8</a:t>
                      </a:r>
                      <a:endParaRPr lang="en-US" sz="1500" dirty="0"/>
                    </a:p>
                  </a:txBody>
                  <a:tcPr marL="68580" marR="68580" marT="34291" marB="34291"/>
                </a:tc>
              </a:tr>
              <a:tr h="292101">
                <a:tc>
                  <a:txBody>
                    <a:bodyPr/>
                    <a:lstStyle/>
                    <a:p>
                      <a:r>
                        <a:rPr lang="en-US" sz="1500" dirty="0" smtClean="0"/>
                        <a:t>Right SVC</a:t>
                      </a:r>
                      <a:endParaRPr lang="en-US" sz="1500" dirty="0"/>
                    </a:p>
                  </a:txBody>
                  <a:tcPr marL="68580" marR="68580" marT="34291" marB="34291"/>
                </a:tc>
                <a:tc>
                  <a:txBody>
                    <a:bodyPr/>
                    <a:lstStyle/>
                    <a:p>
                      <a:r>
                        <a:rPr lang="en-US" sz="1500" dirty="0" smtClean="0"/>
                        <a:t>              11</a:t>
                      </a:r>
                      <a:endParaRPr lang="en-US" sz="1500" dirty="0"/>
                    </a:p>
                  </a:txBody>
                  <a:tcPr marL="68580" marR="68580" marT="34291" marB="34291"/>
                </a:tc>
                <a:tc>
                  <a:txBody>
                    <a:bodyPr/>
                    <a:lstStyle/>
                    <a:p>
                      <a:r>
                        <a:rPr lang="en-US" sz="1500" dirty="0" smtClean="0"/>
                        <a:t>                12</a:t>
                      </a:r>
                      <a:endParaRPr lang="en-US" sz="1500" dirty="0"/>
                    </a:p>
                  </a:txBody>
                  <a:tcPr marL="68580" marR="68580" marT="34291" marB="34291"/>
                </a:tc>
                <a:tc>
                  <a:txBody>
                    <a:bodyPr/>
                    <a:lstStyle/>
                    <a:p>
                      <a:r>
                        <a:rPr lang="en-US" sz="1500" dirty="0" smtClean="0"/>
                        <a:t>           15</a:t>
                      </a:r>
                      <a:endParaRPr lang="en-US" sz="1500" dirty="0"/>
                    </a:p>
                  </a:txBody>
                  <a:tcPr marL="68580" marR="68580" marT="34291" marB="34291"/>
                </a:tc>
              </a:tr>
              <a:tr h="292101">
                <a:tc>
                  <a:txBody>
                    <a:bodyPr/>
                    <a:lstStyle/>
                    <a:p>
                      <a:r>
                        <a:rPr lang="en-US" sz="1500" dirty="0" smtClean="0"/>
                        <a:t>Portal</a:t>
                      </a:r>
                      <a:r>
                        <a:rPr lang="en-US" sz="1500" baseline="0" dirty="0" smtClean="0"/>
                        <a:t> system</a:t>
                      </a:r>
                      <a:endParaRPr lang="en-US" sz="1500" dirty="0"/>
                    </a:p>
                  </a:txBody>
                  <a:tcPr marL="68580" marR="68580" marT="34291" marB="34291"/>
                </a:tc>
                <a:tc>
                  <a:txBody>
                    <a:bodyPr/>
                    <a:lstStyle/>
                    <a:p>
                      <a:r>
                        <a:rPr lang="en-US" sz="1500" dirty="0" smtClean="0"/>
                        <a:t>              13</a:t>
                      </a:r>
                      <a:endParaRPr lang="en-US" sz="1500" dirty="0"/>
                    </a:p>
                  </a:txBody>
                  <a:tcPr marL="68580" marR="68580" marT="34291" marB="34291"/>
                </a:tc>
                <a:tc>
                  <a:txBody>
                    <a:bodyPr/>
                    <a:lstStyle/>
                    <a:p>
                      <a:r>
                        <a:rPr lang="en-US" sz="1500" dirty="0" smtClean="0"/>
                        <a:t>                23</a:t>
                      </a:r>
                      <a:endParaRPr lang="en-US" sz="1500" dirty="0"/>
                    </a:p>
                  </a:txBody>
                  <a:tcPr marL="68580" marR="68580" marT="34291" marB="34291"/>
                </a:tc>
                <a:tc>
                  <a:txBody>
                    <a:bodyPr/>
                    <a:lstStyle/>
                    <a:p>
                      <a:r>
                        <a:rPr lang="en-US" sz="1500" dirty="0" smtClean="0"/>
                        <a:t>           24</a:t>
                      </a:r>
                      <a:endParaRPr lang="en-US" sz="1500" dirty="0"/>
                    </a:p>
                  </a:txBody>
                  <a:tcPr marL="68580" marR="68580" marT="34291" marB="34291"/>
                </a:tc>
              </a:tr>
              <a:tr h="292101">
                <a:tc>
                  <a:txBody>
                    <a:bodyPr/>
                    <a:lstStyle/>
                    <a:p>
                      <a:r>
                        <a:rPr lang="en-US" sz="1500" dirty="0" smtClean="0"/>
                        <a:t>Multiple sites</a:t>
                      </a:r>
                      <a:endParaRPr lang="en-US" sz="1500" dirty="0"/>
                    </a:p>
                  </a:txBody>
                  <a:tcPr marL="68580" marR="68580" marT="34291" marB="34291"/>
                </a:tc>
                <a:tc>
                  <a:txBody>
                    <a:bodyPr/>
                    <a:lstStyle/>
                    <a:p>
                      <a:r>
                        <a:rPr lang="en-US" sz="1500" dirty="0" smtClean="0"/>
                        <a:t> </a:t>
                      </a:r>
                      <a:r>
                        <a:rPr lang="en-US" sz="1500" baseline="0" dirty="0" smtClean="0"/>
                        <a:t>              7</a:t>
                      </a:r>
                      <a:endParaRPr lang="en-US" sz="1500" dirty="0"/>
                    </a:p>
                  </a:txBody>
                  <a:tcPr marL="68580" marR="68580" marT="34291" marB="34291"/>
                </a:tc>
                <a:tc>
                  <a:txBody>
                    <a:bodyPr/>
                    <a:lstStyle/>
                    <a:p>
                      <a:r>
                        <a:rPr lang="en-US" sz="1500" dirty="0" smtClean="0"/>
                        <a:t>                10</a:t>
                      </a:r>
                      <a:endParaRPr lang="en-US" sz="1500" dirty="0"/>
                    </a:p>
                  </a:txBody>
                  <a:tcPr marL="68580" marR="68580" marT="34291" marB="34291"/>
                </a:tc>
                <a:tc>
                  <a:txBody>
                    <a:bodyPr/>
                    <a:lstStyle/>
                    <a:p>
                      <a:r>
                        <a:rPr lang="en-US" sz="1500" dirty="0" smtClean="0"/>
                        <a:t>            5</a:t>
                      </a:r>
                      <a:endParaRPr lang="en-US" sz="1500" dirty="0"/>
                    </a:p>
                  </a:txBody>
                  <a:tcPr marL="68580" marR="68580" marT="34291" marB="34291"/>
                </a:tc>
              </a:tr>
              <a:tr h="515621">
                <a:tc>
                  <a:txBody>
                    <a:bodyPr/>
                    <a:lstStyle/>
                    <a:p>
                      <a:r>
                        <a:rPr lang="en-US" sz="1500" dirty="0" smtClean="0"/>
                        <a:t>Unknown or other</a:t>
                      </a:r>
                      <a:endParaRPr lang="en-US" sz="1500" dirty="0"/>
                    </a:p>
                  </a:txBody>
                  <a:tcPr marL="68580" marR="68580" marT="34291" marB="34291"/>
                </a:tc>
                <a:tc>
                  <a:txBody>
                    <a:bodyPr/>
                    <a:lstStyle/>
                    <a:p>
                      <a:r>
                        <a:rPr lang="en-US" sz="1500" dirty="0" smtClean="0"/>
                        <a:t>               2</a:t>
                      </a:r>
                      <a:endParaRPr lang="en-US" sz="1500" dirty="0"/>
                    </a:p>
                  </a:txBody>
                  <a:tcPr marL="68580" marR="68580" marT="34291" marB="34291"/>
                </a:tc>
                <a:tc>
                  <a:txBody>
                    <a:bodyPr/>
                    <a:lstStyle/>
                    <a:p>
                      <a:r>
                        <a:rPr lang="en-US" sz="1500" dirty="0" smtClean="0"/>
                        <a:t>                 0</a:t>
                      </a:r>
                      <a:endParaRPr lang="en-US" sz="1500" dirty="0"/>
                    </a:p>
                  </a:txBody>
                  <a:tcPr marL="68580" marR="68580" marT="34291" marB="34291"/>
                </a:tc>
                <a:tc>
                  <a:txBody>
                    <a:bodyPr/>
                    <a:lstStyle/>
                    <a:p>
                      <a:r>
                        <a:rPr lang="en-US" sz="1500" dirty="0" smtClean="0"/>
                        <a:t>            4</a:t>
                      </a:r>
                      <a:endParaRPr lang="en-US" sz="1500" dirty="0"/>
                    </a:p>
                  </a:txBody>
                  <a:tcPr marL="68580" marR="68580" marT="34291" marB="34291"/>
                </a:tc>
              </a:tr>
            </a:tbl>
          </a:graphicData>
        </a:graphic>
      </p:graphicFrame>
    </p:spTree>
    <p:extLst>
      <p:ext uri="{BB962C8B-B14F-4D97-AF65-F5344CB8AC3E}">
        <p14:creationId xmlns:p14="http://schemas.microsoft.com/office/powerpoint/2010/main" xmlns="" val="1139277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a:t>
            </a:r>
            <a:endParaRPr lang="en-US" dirty="0"/>
          </a:p>
        </p:txBody>
      </p:sp>
      <p:pic>
        <p:nvPicPr>
          <p:cNvPr id="4" name="Content Placeholder 3" descr="http://www.bartleby.com/107/Images/large/image491.gif">
            <a:hlinkClick r:id="rId3"/>
          </p:cNvPr>
          <p:cNvPicPr>
            <a:picLocks noGrp="1" noChangeAspect="1" noChangeArrowheads="1"/>
          </p:cNvPicPr>
          <p:nvPr>
            <p:ph idx="1"/>
          </p:nvPr>
        </p:nvPicPr>
        <p:blipFill>
          <a:blip r:embed="rId4" r:link="rId5" cstate="print"/>
          <a:srcRect/>
          <a:stretch>
            <a:fillRect/>
          </a:stretch>
        </p:blipFill>
        <p:spPr bwMode="auto">
          <a:xfrm>
            <a:off x="2396732" y="2405661"/>
            <a:ext cx="3571875" cy="3128963"/>
          </a:xfrm>
          <a:prstGeom prst="rect">
            <a:avLst/>
          </a:prstGeom>
          <a:noFill/>
        </p:spPr>
      </p:pic>
    </p:spTree>
    <p:extLst>
      <p:ext uri="{BB962C8B-B14F-4D97-AF65-F5344CB8AC3E}">
        <p14:creationId xmlns:p14="http://schemas.microsoft.com/office/powerpoint/2010/main" xmlns="" val="3128912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Anatomic Sites of Obstruction</a:t>
            </a:r>
            <a:br>
              <a:rPr lang="en-US" sz="2100" dirty="0"/>
            </a:br>
            <a:endParaRPr lang="en-US" sz="2100" dirty="0"/>
          </a:p>
        </p:txBody>
      </p:sp>
      <p:sp>
        <p:nvSpPr>
          <p:cNvPr id="3" name="Content Placeholder 2"/>
          <p:cNvSpPr>
            <a:spLocks noGrp="1"/>
          </p:cNvSpPr>
          <p:nvPr>
            <p:ph idx="1"/>
          </p:nvPr>
        </p:nvSpPr>
        <p:spPr>
          <a:xfrm>
            <a:off x="70437" y="2014542"/>
            <a:ext cx="6428857" cy="3629025"/>
          </a:xfrm>
        </p:spPr>
        <p:txBody>
          <a:bodyPr>
            <a:normAutofit fontScale="77500" lnSpcReduction="20000"/>
          </a:bodyPr>
          <a:lstStyle/>
          <a:p>
            <a:pPr>
              <a:buFont typeface="Wingdings" panose="05000000000000000000" pitchFamily="2" charset="2"/>
              <a:buChar char="v"/>
            </a:pPr>
            <a:r>
              <a:rPr lang="en-US" b="1" dirty="0">
                <a:latin typeface="Calibri" pitchFamily="34" charset="0"/>
              </a:rPr>
              <a:t>Obstruction at the </a:t>
            </a:r>
            <a:r>
              <a:rPr lang="en-US" b="1" dirty="0" err="1">
                <a:latin typeface="Calibri" pitchFamily="34" charset="0"/>
              </a:rPr>
              <a:t>Interatrial</a:t>
            </a:r>
            <a:r>
              <a:rPr lang="en-US" b="1" dirty="0">
                <a:latin typeface="Calibri" pitchFamily="34" charset="0"/>
              </a:rPr>
              <a:t>  </a:t>
            </a:r>
            <a:r>
              <a:rPr lang="en-US" b="1" dirty="0" smtClean="0">
                <a:latin typeface="Calibri" pitchFamily="34" charset="0"/>
              </a:rPr>
              <a:t>Septum</a:t>
            </a:r>
            <a:r>
              <a:rPr lang="en-US" dirty="0" smtClean="0">
                <a:latin typeface="Calibri" pitchFamily="34" charset="0"/>
              </a:rPr>
              <a:t>: Longevity in TAPVC depends on size of ASD. Restrictive ASDs associated with increased mortality.</a:t>
            </a:r>
          </a:p>
          <a:p>
            <a:pPr>
              <a:buFont typeface="Wingdings" panose="05000000000000000000" pitchFamily="2" charset="2"/>
              <a:buChar char="v"/>
            </a:pPr>
            <a:r>
              <a:rPr lang="en-US" b="1" dirty="0">
                <a:latin typeface="Calibri" pitchFamily="34" charset="0"/>
              </a:rPr>
              <a:t>Obstruction in the Anomalous Venous </a:t>
            </a:r>
            <a:r>
              <a:rPr lang="en-US" b="1" dirty="0" smtClean="0">
                <a:latin typeface="Calibri" pitchFamily="34" charset="0"/>
              </a:rPr>
              <a:t>Channel:</a:t>
            </a:r>
            <a:r>
              <a:rPr lang="en-US" dirty="0" smtClean="0">
                <a:latin typeface="Calibri" pitchFamily="34" charset="0"/>
              </a:rPr>
              <a:t> Causes:</a:t>
            </a:r>
          </a:p>
          <a:p>
            <a:pPr lvl="1">
              <a:buFont typeface="Wingdings" panose="05000000000000000000" pitchFamily="2" charset="2"/>
              <a:buChar char="v"/>
            </a:pPr>
            <a:r>
              <a:rPr lang="en-US" sz="1425" b="1" dirty="0">
                <a:latin typeface="Calibri" pitchFamily="34" charset="0"/>
              </a:rPr>
              <a:t>Intrinsic narrowing in the walls of anomalous channel.</a:t>
            </a:r>
          </a:p>
          <a:p>
            <a:pPr lvl="1">
              <a:buFont typeface="Wingdings" panose="05000000000000000000" pitchFamily="2" charset="2"/>
              <a:buChar char="v"/>
            </a:pPr>
            <a:r>
              <a:rPr lang="en-US" sz="1425" b="1" dirty="0">
                <a:latin typeface="Calibri" pitchFamily="34" charset="0"/>
              </a:rPr>
              <a:t>Extrinsic pressure</a:t>
            </a:r>
            <a:r>
              <a:rPr lang="en-US" dirty="0" smtClean="0">
                <a:latin typeface="Calibri" pitchFamily="34" charset="0"/>
              </a:rPr>
              <a:t>. Examples:</a:t>
            </a:r>
          </a:p>
          <a:p>
            <a:pPr lvl="2">
              <a:buFont typeface="Wingdings" panose="05000000000000000000" pitchFamily="2" charset="2"/>
              <a:buChar char="Ø"/>
            </a:pPr>
            <a:r>
              <a:rPr lang="en-US" dirty="0" smtClean="0">
                <a:latin typeface="Calibri" pitchFamily="34" charset="0"/>
              </a:rPr>
              <a:t>Vertical vein in TAPVC to left innominate vein passes between left MPA and left main bronchus- “hemodynamic vise”. </a:t>
            </a:r>
          </a:p>
          <a:p>
            <a:pPr lvl="2">
              <a:buFont typeface="Wingdings" panose="05000000000000000000" pitchFamily="2" charset="2"/>
              <a:buChar char="Ø"/>
            </a:pPr>
            <a:r>
              <a:rPr lang="en-US" dirty="0" smtClean="0">
                <a:latin typeface="Calibri" pitchFamily="34" charset="0"/>
              </a:rPr>
              <a:t>In </a:t>
            </a:r>
            <a:r>
              <a:rPr lang="en-US" dirty="0" err="1" smtClean="0">
                <a:latin typeface="Calibri" pitchFamily="34" charset="0"/>
              </a:rPr>
              <a:t>infradiaphragmatic</a:t>
            </a:r>
            <a:r>
              <a:rPr lang="en-US" dirty="0" smtClean="0">
                <a:latin typeface="Calibri" pitchFamily="34" charset="0"/>
              </a:rPr>
              <a:t> TAPVC, constriction occurs as it </a:t>
            </a:r>
            <a:r>
              <a:rPr lang="en-US" dirty="0" err="1" smtClean="0">
                <a:latin typeface="Calibri" pitchFamily="34" charset="0"/>
              </a:rPr>
              <a:t>traversus</a:t>
            </a:r>
            <a:r>
              <a:rPr lang="en-US" dirty="0" smtClean="0">
                <a:latin typeface="Calibri" pitchFamily="34" charset="0"/>
              </a:rPr>
              <a:t> the esophageal hiatus.</a:t>
            </a:r>
          </a:p>
          <a:p>
            <a:pPr lvl="1">
              <a:buFont typeface="Wingdings" panose="05000000000000000000" pitchFamily="2" charset="2"/>
              <a:buChar char="v"/>
            </a:pPr>
            <a:r>
              <a:rPr lang="en-US" sz="1425" b="1" dirty="0" err="1">
                <a:latin typeface="Calibri" pitchFamily="34" charset="0"/>
              </a:rPr>
              <a:t>Ductus</a:t>
            </a:r>
            <a:r>
              <a:rPr lang="en-US" sz="1425" b="1" dirty="0">
                <a:latin typeface="Calibri" pitchFamily="34" charset="0"/>
              </a:rPr>
              <a:t> </a:t>
            </a:r>
            <a:r>
              <a:rPr lang="en-US" sz="1425" b="1" dirty="0" err="1">
                <a:latin typeface="Calibri" pitchFamily="34" charset="0"/>
              </a:rPr>
              <a:t>venosus</a:t>
            </a:r>
            <a:r>
              <a:rPr lang="en-US" sz="1425" b="1" dirty="0">
                <a:latin typeface="Calibri" pitchFamily="34" charset="0"/>
              </a:rPr>
              <a:t> undergoes constriction.</a:t>
            </a:r>
          </a:p>
          <a:p>
            <a:pPr lvl="1">
              <a:buFont typeface="Wingdings" panose="05000000000000000000" pitchFamily="2" charset="2"/>
              <a:buChar char="v"/>
            </a:pPr>
            <a:r>
              <a:rPr lang="en-US" sz="1425" b="1" dirty="0">
                <a:latin typeface="Calibri" pitchFamily="34" charset="0"/>
              </a:rPr>
              <a:t>When the anomalous connection is to the portal vein or one of its tributaries, the hepatic sinusoids are interposed in the pulmonary venous channel</a:t>
            </a:r>
            <a:r>
              <a:rPr lang="en-US" dirty="0" smtClean="0">
                <a:latin typeface="Calibri" panose="020F0502020204030204" pitchFamily="34" charset="0"/>
              </a:rPr>
              <a:t>.</a:t>
            </a:r>
          </a:p>
          <a:p>
            <a:pPr>
              <a:buFont typeface="Wingdings" panose="05000000000000000000" pitchFamily="2" charset="2"/>
              <a:buChar char="v"/>
            </a:pPr>
            <a:r>
              <a:rPr lang="en-US" dirty="0" err="1" smtClean="0">
                <a:latin typeface="Calibri" panose="020F0502020204030204" pitchFamily="34" charset="0"/>
              </a:rPr>
              <a:t>Infracardiac</a:t>
            </a:r>
            <a:r>
              <a:rPr lang="en-US" dirty="0" smtClean="0">
                <a:latin typeface="Calibri" panose="020F0502020204030204" pitchFamily="34" charset="0"/>
              </a:rPr>
              <a:t> type is usually obstructive while </a:t>
            </a:r>
            <a:r>
              <a:rPr lang="en-US" dirty="0" err="1" smtClean="0">
                <a:latin typeface="Calibri" panose="020F0502020204030204" pitchFamily="34" charset="0"/>
              </a:rPr>
              <a:t>supracardiac</a:t>
            </a:r>
            <a:r>
              <a:rPr lang="en-US" dirty="0" smtClean="0">
                <a:latin typeface="Calibri" panose="020F0502020204030204" pitchFamily="34" charset="0"/>
              </a:rPr>
              <a:t> and cardiac are often </a:t>
            </a:r>
            <a:r>
              <a:rPr lang="en-US" dirty="0" err="1" smtClean="0">
                <a:latin typeface="Calibri" panose="020F0502020204030204" pitchFamily="34" charset="0"/>
              </a:rPr>
              <a:t>nonobstructive</a:t>
            </a:r>
            <a:r>
              <a:rPr lang="en-US" dirty="0" smtClean="0">
                <a:latin typeface="Calibri" panose="020F0502020204030204" pitchFamily="34" charset="0"/>
              </a:rPr>
              <a:t>.</a:t>
            </a:r>
            <a:endParaRPr lang="en-US" dirty="0">
              <a:latin typeface="Calibri" pitchFamily="34" charset="0"/>
            </a:endParaRPr>
          </a:p>
          <a:p>
            <a:pPr>
              <a:buFont typeface="Wingdings" panose="05000000000000000000" pitchFamily="2" charset="2"/>
              <a:buChar char="v"/>
            </a:pPr>
            <a:endParaRPr lang="en-US" dirty="0" smtClean="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6499294" y="3863294"/>
            <a:ext cx="2644711" cy="2072140"/>
          </a:xfrm>
          <a:prstGeom prst="rect">
            <a:avLst/>
          </a:prstGeom>
        </p:spPr>
      </p:pic>
    </p:spTree>
    <p:extLst>
      <p:ext uri="{BB962C8B-B14F-4D97-AF65-F5344CB8AC3E}">
        <p14:creationId xmlns:p14="http://schemas.microsoft.com/office/powerpoint/2010/main" xmlns="" val="45243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6" y="1196790"/>
            <a:ext cx="7053543" cy="996436"/>
          </a:xfrm>
        </p:spPr>
        <p:txBody>
          <a:bodyPr/>
          <a:lstStyle/>
          <a:p>
            <a:r>
              <a:rPr lang="en-US" dirty="0"/>
              <a:t>Associated Cardiac Anomalies</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latin typeface="Calibri" panose="020F0502020204030204" pitchFamily="34" charset="0"/>
            </a:endParaRPr>
          </a:p>
          <a:p>
            <a:pPr lvl="1">
              <a:buFont typeface="Wingdings" panose="05000000000000000000" pitchFamily="2" charset="2"/>
              <a:buChar char="v"/>
            </a:pPr>
            <a:r>
              <a:rPr lang="en-US" dirty="0" smtClean="0">
                <a:latin typeface="Calibri" panose="020F0502020204030204" pitchFamily="34" charset="0"/>
              </a:rPr>
              <a:t>Usually associated with PFO or OS ASD.</a:t>
            </a:r>
          </a:p>
          <a:p>
            <a:pPr lvl="1">
              <a:buFont typeface="Wingdings" panose="05000000000000000000" pitchFamily="2" charset="2"/>
              <a:buChar char="v"/>
            </a:pPr>
            <a:r>
              <a:rPr lang="en-US" dirty="0" smtClean="0">
                <a:latin typeface="Calibri" panose="020F0502020204030204" pitchFamily="34" charset="0"/>
              </a:rPr>
              <a:t>PDA 20%</a:t>
            </a:r>
          </a:p>
          <a:p>
            <a:pPr lvl="1">
              <a:buFont typeface="Wingdings" panose="05000000000000000000" pitchFamily="2" charset="2"/>
              <a:buChar char="v"/>
            </a:pPr>
            <a:r>
              <a:rPr lang="en-US" dirty="0" smtClean="0">
                <a:latin typeface="Calibri" panose="020F0502020204030204" pitchFamily="34" charset="0"/>
              </a:rPr>
              <a:t>VSD with TGA or DORV</a:t>
            </a:r>
          </a:p>
          <a:p>
            <a:pPr lvl="1">
              <a:buFont typeface="Wingdings" panose="05000000000000000000" pitchFamily="2" charset="2"/>
              <a:buChar char="v"/>
            </a:pPr>
            <a:r>
              <a:rPr lang="en-US" dirty="0" smtClean="0">
                <a:latin typeface="Calibri" panose="020F0502020204030204" pitchFamily="34" charset="0"/>
              </a:rPr>
              <a:t>Single ventricle                       11%</a:t>
            </a:r>
          </a:p>
          <a:p>
            <a:pPr lvl="1">
              <a:buFont typeface="Wingdings" panose="05000000000000000000" pitchFamily="2" charset="2"/>
              <a:buChar char="v"/>
            </a:pPr>
            <a:r>
              <a:rPr lang="en-US" dirty="0" smtClean="0">
                <a:latin typeface="Calibri" panose="020F0502020204030204" pitchFamily="34" charset="0"/>
              </a:rPr>
              <a:t>Single atrium</a:t>
            </a:r>
          </a:p>
          <a:p>
            <a:pPr lvl="1">
              <a:buFont typeface="Wingdings" panose="05000000000000000000" pitchFamily="2" charset="2"/>
              <a:buChar char="v"/>
            </a:pPr>
            <a:r>
              <a:rPr lang="en-US" dirty="0" err="1" smtClean="0">
                <a:latin typeface="Calibri" panose="020F0502020204030204" pitchFamily="34" charset="0"/>
              </a:rPr>
              <a:t>Coarctation</a:t>
            </a:r>
            <a:r>
              <a:rPr lang="en-US" dirty="0" smtClean="0">
                <a:latin typeface="Calibri" panose="020F0502020204030204" pitchFamily="34" charset="0"/>
              </a:rPr>
              <a:t> of aorta 2%</a:t>
            </a:r>
          </a:p>
          <a:p>
            <a:pPr lvl="1">
              <a:buFont typeface="Wingdings" panose="05000000000000000000" pitchFamily="2" charset="2"/>
              <a:buChar char="v"/>
            </a:pPr>
            <a:r>
              <a:rPr lang="en-US" dirty="0" smtClean="0">
                <a:latin typeface="Calibri" panose="020F0502020204030204" pitchFamily="34" charset="0"/>
              </a:rPr>
              <a:t>Pulmonary </a:t>
            </a:r>
            <a:r>
              <a:rPr lang="en-US" dirty="0" err="1" smtClean="0">
                <a:latin typeface="Calibri" panose="020F0502020204030204" pitchFamily="34" charset="0"/>
              </a:rPr>
              <a:t>valvar</a:t>
            </a:r>
            <a:r>
              <a:rPr lang="en-US" dirty="0" smtClean="0">
                <a:latin typeface="Calibri" panose="020F0502020204030204" pitchFamily="34" charset="0"/>
              </a:rPr>
              <a:t> stenosis 1%</a:t>
            </a:r>
          </a:p>
          <a:p>
            <a:r>
              <a:rPr lang="en-US" dirty="0" smtClean="0">
                <a:latin typeface="Calibri" panose="020F0502020204030204" pitchFamily="34" charset="0"/>
              </a:rPr>
              <a:t>TAPVD to right atrium associated with visceral </a:t>
            </a:r>
            <a:r>
              <a:rPr lang="en-US" dirty="0" err="1" smtClean="0">
                <a:latin typeface="Calibri" panose="020F0502020204030204" pitchFamily="34" charset="0"/>
              </a:rPr>
              <a:t>heterotaxy</a:t>
            </a:r>
            <a:r>
              <a:rPr lang="en-US" dirty="0" smtClean="0">
                <a:latin typeface="Calibri" panose="020F0502020204030204" pitchFamily="34" charset="0"/>
              </a:rPr>
              <a:t> and </a:t>
            </a:r>
            <a:r>
              <a:rPr lang="en-US" dirty="0" err="1" smtClean="0">
                <a:latin typeface="Calibri" panose="020F0502020204030204" pitchFamily="34" charset="0"/>
              </a:rPr>
              <a:t>polysplenia</a:t>
            </a:r>
            <a:r>
              <a:rPr lang="en-US" dirty="0" smtClean="0">
                <a:latin typeface="Calibri" panose="020F0502020204030204" pitchFamily="34" charset="0"/>
              </a:rPr>
              <a:t>.</a:t>
            </a:r>
            <a:endParaRPr lang="en-US" dirty="0">
              <a:latin typeface="Calibri" panose="020F0502020204030204" pitchFamily="34" charset="0"/>
            </a:endParaRPr>
          </a:p>
        </p:txBody>
      </p:sp>
      <p:sp>
        <p:nvSpPr>
          <p:cNvPr id="4" name="Right Brace 3"/>
          <p:cNvSpPr/>
          <p:nvPr/>
        </p:nvSpPr>
        <p:spPr>
          <a:xfrm>
            <a:off x="4040578" y="3361823"/>
            <a:ext cx="44533" cy="7392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a:p>
        </p:txBody>
      </p:sp>
    </p:spTree>
    <p:extLst>
      <p:ext uri="{BB962C8B-B14F-4D97-AF65-F5344CB8AC3E}">
        <p14:creationId xmlns:p14="http://schemas.microsoft.com/office/powerpoint/2010/main" xmlns="" val="283290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sp>
        <p:nvSpPr>
          <p:cNvPr id="3" name="Content Placeholder 2"/>
          <p:cNvSpPr>
            <a:spLocks noGrp="1"/>
          </p:cNvSpPr>
          <p:nvPr>
            <p:ph idx="1"/>
          </p:nvPr>
        </p:nvSpPr>
        <p:spPr/>
        <p:txBody>
          <a:bodyPr/>
          <a:lstStyle/>
          <a:p>
            <a:r>
              <a:rPr lang="en-US" dirty="0" smtClean="0">
                <a:latin typeface="Calibri" pitchFamily="34" charset="0"/>
              </a:rPr>
              <a:t>Survival </a:t>
            </a:r>
            <a:r>
              <a:rPr lang="en-US" dirty="0">
                <a:latin typeface="Calibri" pitchFamily="34" charset="0"/>
              </a:rPr>
              <a:t>of the child is dependent on the presence of a right to left </a:t>
            </a:r>
            <a:r>
              <a:rPr lang="en-US" dirty="0" err="1">
                <a:latin typeface="Calibri" pitchFamily="34" charset="0"/>
              </a:rPr>
              <a:t>intracardiac</a:t>
            </a:r>
            <a:r>
              <a:rPr lang="en-US" dirty="0">
                <a:latin typeface="Calibri" pitchFamily="34" charset="0"/>
              </a:rPr>
              <a:t> shunt either PFO or ASD (obligatory shunt</a:t>
            </a:r>
            <a:r>
              <a:rPr lang="en-US" dirty="0" smtClean="0">
                <a:latin typeface="Calibri" pitchFamily="34" charset="0"/>
              </a:rPr>
              <a:t>).</a:t>
            </a:r>
          </a:p>
          <a:p>
            <a:endParaRPr lang="en-US" dirty="0" smtClean="0">
              <a:latin typeface="Calibri" pitchFamily="34" charset="0"/>
            </a:endParaRPr>
          </a:p>
          <a:p>
            <a:endParaRPr lang="en-US" dirty="0">
              <a:latin typeface="Calibri" pitchFamily="34" charset="0"/>
            </a:endParaRPr>
          </a:p>
          <a:p>
            <a:r>
              <a:rPr lang="en-US" sz="1800" b="1" dirty="0">
                <a:latin typeface="Calibri" pitchFamily="34" charset="0"/>
              </a:rPr>
              <a:t>Prognosis in TAPVC depends on: </a:t>
            </a:r>
            <a:endParaRPr lang="en-US" b="1" dirty="0">
              <a:latin typeface="Calibri" pitchFamily="34" charset="0"/>
            </a:endParaRPr>
          </a:p>
          <a:p>
            <a:pPr marL="394325">
              <a:buFont typeface="+mj-lt"/>
              <a:buAutoNum type="arabicPeriod"/>
            </a:pPr>
            <a:r>
              <a:rPr lang="en-US" dirty="0">
                <a:latin typeface="Calibri" pitchFamily="34" charset="0"/>
              </a:rPr>
              <a:t>Size of </a:t>
            </a:r>
            <a:r>
              <a:rPr lang="en-US" dirty="0" err="1">
                <a:latin typeface="Calibri" pitchFamily="34" charset="0"/>
              </a:rPr>
              <a:t>interatrial</a:t>
            </a:r>
            <a:r>
              <a:rPr lang="en-US" dirty="0">
                <a:latin typeface="Calibri" pitchFamily="34" charset="0"/>
              </a:rPr>
              <a:t> </a:t>
            </a:r>
            <a:r>
              <a:rPr lang="en-US" dirty="0" smtClean="0">
                <a:latin typeface="Calibri" pitchFamily="34" charset="0"/>
              </a:rPr>
              <a:t>communication</a:t>
            </a:r>
            <a:endParaRPr lang="en-US" dirty="0">
              <a:latin typeface="Calibri" pitchFamily="34" charset="0"/>
            </a:endParaRPr>
          </a:p>
          <a:p>
            <a:pPr marL="394325">
              <a:buFont typeface="+mj-lt"/>
              <a:buAutoNum type="arabicPeriod"/>
            </a:pPr>
            <a:r>
              <a:rPr lang="en-US" dirty="0" smtClean="0">
                <a:latin typeface="Calibri" pitchFamily="34" charset="0"/>
              </a:rPr>
              <a:t>Presence </a:t>
            </a:r>
            <a:r>
              <a:rPr lang="en-US" dirty="0">
                <a:latin typeface="Calibri" pitchFamily="34" charset="0"/>
              </a:rPr>
              <a:t>of obstruction to </a:t>
            </a:r>
            <a:r>
              <a:rPr lang="en-US" dirty="0" smtClean="0">
                <a:latin typeface="Calibri" pitchFamily="34" charset="0"/>
              </a:rPr>
              <a:t>pulmonary venous drainage.</a:t>
            </a:r>
            <a:endParaRPr lang="en-US" dirty="0">
              <a:latin typeface="Calibri" pitchFamily="34" charset="0"/>
            </a:endParaRPr>
          </a:p>
          <a:p>
            <a:pPr marL="394325">
              <a:buFont typeface="+mj-lt"/>
              <a:buAutoNum type="arabicPeriod"/>
            </a:pPr>
            <a:r>
              <a:rPr lang="en-US" dirty="0" smtClean="0">
                <a:latin typeface="Calibri" pitchFamily="34" charset="0"/>
              </a:rPr>
              <a:t>Whether or not the pulmonary veins enter below the diaphragm.</a:t>
            </a:r>
            <a:endParaRPr lang="en-US" dirty="0">
              <a:latin typeface="Calibri" pitchFamily="34" charset="0"/>
            </a:endParaRPr>
          </a:p>
          <a:p>
            <a:pPr marL="0" indent="0">
              <a:buNone/>
            </a:pPr>
            <a:endParaRPr lang="en-US" dirty="0"/>
          </a:p>
        </p:txBody>
      </p:sp>
    </p:spTree>
    <p:extLst>
      <p:ext uri="{BB962C8B-B14F-4D97-AF65-F5344CB8AC3E}">
        <p14:creationId xmlns:p14="http://schemas.microsoft.com/office/powerpoint/2010/main" xmlns="" val="3283771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Fetal circulation</a:t>
            </a:r>
            <a:endParaRPr lang="en-US" b="1" dirty="0"/>
          </a:p>
        </p:txBody>
      </p:sp>
      <p:sp>
        <p:nvSpPr>
          <p:cNvPr id="3" name="Content Placeholder 2"/>
          <p:cNvSpPr>
            <a:spLocks noGrp="1"/>
          </p:cNvSpPr>
          <p:nvPr>
            <p:ph idx="1"/>
          </p:nvPr>
        </p:nvSpPr>
        <p:spPr/>
        <p:txBody>
          <a:bodyPr/>
          <a:lstStyle/>
          <a:p>
            <a:pPr marL="0" indent="0">
              <a:buNone/>
            </a:pPr>
            <a:r>
              <a:rPr lang="en-US" dirty="0" smtClean="0"/>
              <a:t>      Development of pulmonary circulation: </a:t>
            </a:r>
          </a:p>
          <a:p>
            <a:pPr lvl="1">
              <a:buFont typeface="Wingdings" panose="05000000000000000000" pitchFamily="2" charset="2"/>
              <a:buChar char="v"/>
            </a:pPr>
            <a:r>
              <a:rPr lang="en-US" dirty="0" smtClean="0"/>
              <a:t>Pulmonary flow in fetus is low. Obstruction should be severe to produce pulmonary venous hypertension.</a:t>
            </a:r>
          </a:p>
          <a:p>
            <a:pPr lvl="1">
              <a:buFont typeface="Wingdings" panose="05000000000000000000" pitchFamily="2" charset="2"/>
              <a:buChar char="v"/>
            </a:pPr>
            <a:endParaRPr lang="en-US" dirty="0"/>
          </a:p>
          <a:p>
            <a:pPr lvl="1">
              <a:buFont typeface="Wingdings" panose="05000000000000000000" pitchFamily="2" charset="2"/>
              <a:buChar char="v"/>
            </a:pPr>
            <a:endParaRPr lang="en-US" dirty="0" smtClean="0"/>
          </a:p>
          <a:p>
            <a:pPr marL="342891" lvl="1" indent="0">
              <a:buNone/>
            </a:pPr>
            <a:r>
              <a:rPr lang="en-US" dirty="0" smtClean="0"/>
              <a:t>Left atrium and left ventricle are small.</a:t>
            </a:r>
            <a:endParaRPr lang="en-US" dirty="0"/>
          </a:p>
          <a:p>
            <a:pPr lvl="1">
              <a:buFont typeface="Wingdings" panose="05000000000000000000" pitchFamily="2" charset="2"/>
              <a:buChar char="v"/>
            </a:pPr>
            <a:endParaRPr lang="en-US" dirty="0" smtClean="0"/>
          </a:p>
          <a:p>
            <a:pPr marL="342891" lvl="1" indent="0">
              <a:buNone/>
            </a:pPr>
            <a:r>
              <a:rPr lang="en-US" dirty="0" smtClean="0"/>
              <a:t>When lungs expand at birth, an obligatory left to right shunt is established causing mixing of pulmonary and systemic venous return at the right atrium.</a:t>
            </a:r>
          </a:p>
          <a:p>
            <a:pPr marL="342891" lvl="1" indent="0">
              <a:buNone/>
            </a:pPr>
            <a:endParaRPr lang="en-US" dirty="0"/>
          </a:p>
        </p:txBody>
      </p:sp>
    </p:spTree>
    <p:extLst>
      <p:ext uri="{BB962C8B-B14F-4D97-AF65-F5344CB8AC3E}">
        <p14:creationId xmlns:p14="http://schemas.microsoft.com/office/powerpoint/2010/main" xmlns="" val="1087654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Without venous obstruction (non restrictive ASD)</a:t>
            </a:r>
            <a:r>
              <a:rPr lang="en-US" dirty="0" smtClean="0"/>
              <a:t/>
            </a:r>
            <a:br>
              <a:rPr lang="en-US" dirty="0" smtClean="0"/>
            </a:br>
            <a:r>
              <a:rPr lang="en-US" sz="1500" dirty="0"/>
              <a:t>DIRECTION OF FLOW IS A FUNCTION OF DISTENSIBILITY CHARACTERISTICS OF </a:t>
            </a:r>
            <a:r>
              <a:rPr lang="en-US" sz="1500"/>
              <a:t>RIGHT  </a:t>
            </a:r>
            <a:r>
              <a:rPr lang="en-US" sz="1500" dirty="0"/>
              <a:t>VENTRICLE</a:t>
            </a:r>
            <a:endParaRPr lang="en-US" dirty="0"/>
          </a:p>
        </p:txBody>
      </p:sp>
      <p:sp>
        <p:nvSpPr>
          <p:cNvPr id="3" name="Content Placeholder 2"/>
          <p:cNvSpPr>
            <a:spLocks noGrp="1"/>
          </p:cNvSpPr>
          <p:nvPr>
            <p:ph idx="1"/>
          </p:nvPr>
        </p:nvSpPr>
        <p:spPr>
          <a:xfrm>
            <a:off x="827485" y="2412182"/>
            <a:ext cx="8316516" cy="3146611"/>
          </a:xfrm>
        </p:spPr>
        <p:txBody>
          <a:bodyPr>
            <a:normAutofit fontScale="92500"/>
          </a:bodyPr>
          <a:lstStyle/>
          <a:p>
            <a:pPr marL="0" indent="0">
              <a:buNone/>
            </a:pPr>
            <a:r>
              <a:rPr lang="en-US" dirty="0" smtClean="0"/>
              <a:t>                                                                 RV receives most blood from RA</a:t>
            </a:r>
          </a:p>
          <a:p>
            <a:pPr marL="0" indent="0">
              <a:buNone/>
            </a:pPr>
            <a:r>
              <a:rPr lang="en-US" dirty="0" smtClean="0"/>
              <a:t>                                                             Ejects large volume of blood to PA</a:t>
            </a:r>
          </a:p>
          <a:p>
            <a:pPr marL="0" indent="0">
              <a:buNone/>
            </a:pPr>
            <a:r>
              <a:rPr lang="en-US" dirty="0" smtClean="0"/>
              <a:t>                                                                  Mild cyanosis</a:t>
            </a:r>
          </a:p>
          <a:p>
            <a:pPr marL="0" indent="0">
              <a:buNone/>
            </a:pPr>
            <a:endParaRPr lang="en-US" dirty="0"/>
          </a:p>
          <a:p>
            <a:pPr marL="0" indent="0">
              <a:buNone/>
            </a:pPr>
            <a:r>
              <a:rPr lang="en-US" dirty="0" smtClean="0"/>
              <a:t>                                                                    Pulmonary blood flow reduces</a:t>
            </a:r>
          </a:p>
          <a:p>
            <a:pPr marL="0" indent="0">
              <a:buNone/>
            </a:pPr>
            <a:r>
              <a:rPr lang="en-US" dirty="0" smtClean="0"/>
              <a:t>                                                                                Cyanosis increases</a:t>
            </a:r>
          </a:p>
        </p:txBody>
      </p:sp>
      <p:sp>
        <p:nvSpPr>
          <p:cNvPr id="4" name="Rectangle 3"/>
          <p:cNvSpPr/>
          <p:nvPr/>
        </p:nvSpPr>
        <p:spPr>
          <a:xfrm>
            <a:off x="0" y="2738491"/>
            <a:ext cx="4833941" cy="817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INITIALLY LOW PVR AND COMPLIANT RV</a:t>
            </a:r>
          </a:p>
        </p:txBody>
      </p:sp>
      <p:sp>
        <p:nvSpPr>
          <p:cNvPr id="6" name="Rectangle 5"/>
          <p:cNvSpPr/>
          <p:nvPr/>
        </p:nvSpPr>
        <p:spPr>
          <a:xfrm>
            <a:off x="0" y="4243866"/>
            <a:ext cx="5057775" cy="657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INCREASED PULMONARY VASCULAR RESISTANCE</a:t>
            </a:r>
          </a:p>
          <a:p>
            <a:pPr algn="ctr"/>
            <a:r>
              <a:rPr lang="en-US" sz="1351" dirty="0"/>
              <a:t>LESS COMPLIANT RV </a:t>
            </a:r>
          </a:p>
        </p:txBody>
      </p:sp>
      <p:sp>
        <p:nvSpPr>
          <p:cNvPr id="7" name="Down Arrow 6"/>
          <p:cNvSpPr/>
          <p:nvPr/>
        </p:nvSpPr>
        <p:spPr>
          <a:xfrm>
            <a:off x="2277666" y="3756390"/>
            <a:ext cx="278607" cy="416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xmlns="" val="2827903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venous obstruction</a:t>
            </a:r>
            <a:endParaRPr lang="en-US" dirty="0"/>
          </a:p>
        </p:txBody>
      </p:sp>
      <p:sp>
        <p:nvSpPr>
          <p:cNvPr id="3" name="Content Placeholder 2"/>
          <p:cNvSpPr>
            <a:spLocks noGrp="1"/>
          </p:cNvSpPr>
          <p:nvPr>
            <p:ph idx="1"/>
          </p:nvPr>
        </p:nvSpPr>
        <p:spPr>
          <a:xfrm>
            <a:off x="3" y="2396942"/>
            <a:ext cx="9001125" cy="3146611"/>
          </a:xfrm>
        </p:spPr>
        <p:txBody>
          <a:bodyPr/>
          <a:lstStyle/>
          <a:p>
            <a:pPr marL="0" indent="0">
              <a:buNone/>
            </a:pPr>
            <a:r>
              <a:rPr lang="en-US" dirty="0"/>
              <a:t> </a:t>
            </a:r>
            <a:r>
              <a:rPr lang="en-US" dirty="0" smtClean="0"/>
              <a:t>                                                                      Intra and </a:t>
            </a:r>
            <a:r>
              <a:rPr lang="en-US" dirty="0" err="1" smtClean="0"/>
              <a:t>extrapulmonary</a:t>
            </a:r>
            <a:r>
              <a:rPr lang="en-US" dirty="0" smtClean="0"/>
              <a:t> veins</a:t>
            </a:r>
          </a:p>
          <a:p>
            <a:pPr marL="0" indent="0">
              <a:buNone/>
            </a:pPr>
            <a:r>
              <a:rPr lang="en-US" dirty="0"/>
              <a:t> </a:t>
            </a:r>
            <a:r>
              <a:rPr lang="en-US" dirty="0" smtClean="0"/>
              <a:t>                                                                      exhibit intimal proliferation, </a:t>
            </a:r>
          </a:p>
          <a:p>
            <a:pPr marL="0" indent="0">
              <a:buNone/>
            </a:pPr>
            <a:r>
              <a:rPr lang="en-US" dirty="0"/>
              <a:t> </a:t>
            </a:r>
            <a:r>
              <a:rPr lang="en-US" dirty="0" smtClean="0"/>
              <a:t>                                                                     thick walls and reduction in size                                                                                                      </a:t>
            </a:r>
            <a:endParaRPr lang="en-US" dirty="0"/>
          </a:p>
        </p:txBody>
      </p:sp>
      <p:sp>
        <p:nvSpPr>
          <p:cNvPr id="4" name="Rectangle 3"/>
          <p:cNvSpPr/>
          <p:nvPr/>
        </p:nvSpPr>
        <p:spPr>
          <a:xfrm>
            <a:off x="-182877" y="2276909"/>
            <a:ext cx="5114925" cy="723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PULMONARY CONGESTION </a:t>
            </a:r>
            <a:br>
              <a:rPr lang="en-US" sz="1351" dirty="0"/>
            </a:br>
            <a:r>
              <a:rPr lang="en-US" sz="1351" dirty="0"/>
              <a:t>PULMONARY HYPERTENSION</a:t>
            </a:r>
          </a:p>
        </p:txBody>
      </p:sp>
      <p:sp>
        <p:nvSpPr>
          <p:cNvPr id="5" name="Rectangle 4"/>
          <p:cNvSpPr/>
          <p:nvPr/>
        </p:nvSpPr>
        <p:spPr>
          <a:xfrm>
            <a:off x="0" y="3667764"/>
            <a:ext cx="5143500" cy="814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DECREASED PULMONARY BLOOD FLOW</a:t>
            </a:r>
          </a:p>
          <a:p>
            <a:pPr algn="ctr"/>
            <a:r>
              <a:rPr lang="en-US" sz="1351" dirty="0"/>
              <a:t>INCREASED CYANOSIS</a:t>
            </a:r>
          </a:p>
        </p:txBody>
      </p:sp>
      <p:sp>
        <p:nvSpPr>
          <p:cNvPr id="6" name="Rectangle 5"/>
          <p:cNvSpPr/>
          <p:nvPr/>
        </p:nvSpPr>
        <p:spPr>
          <a:xfrm>
            <a:off x="0" y="5192094"/>
            <a:ext cx="5143501" cy="131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PULMONARY HYPERTENSION – DILATION OF PUL TRUNK</a:t>
            </a:r>
          </a:p>
          <a:p>
            <a:pPr algn="ctr"/>
            <a:r>
              <a:rPr lang="en-US" sz="1351" dirty="0"/>
              <a:t>COMPRESSES VERTICAL VENOUS CHANNEL FURTHER</a:t>
            </a:r>
          </a:p>
          <a:p>
            <a:pPr algn="ctr"/>
            <a:r>
              <a:rPr lang="en-US" sz="1351" dirty="0"/>
              <a:t>VICIOUS CYCLE CONTINUES</a:t>
            </a:r>
          </a:p>
        </p:txBody>
      </p:sp>
      <p:sp>
        <p:nvSpPr>
          <p:cNvPr id="7" name="Down Arrow 6"/>
          <p:cNvSpPr/>
          <p:nvPr/>
        </p:nvSpPr>
        <p:spPr>
          <a:xfrm>
            <a:off x="2267428" y="3120407"/>
            <a:ext cx="214313" cy="351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Down Arrow 7"/>
          <p:cNvSpPr/>
          <p:nvPr/>
        </p:nvSpPr>
        <p:spPr>
          <a:xfrm>
            <a:off x="2267428" y="4726818"/>
            <a:ext cx="214313" cy="351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xmlns="" val="2117891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Role of foramen </a:t>
            </a:r>
            <a:r>
              <a:rPr lang="en-US" sz="3300" dirty="0" err="1"/>
              <a:t>ovale</a:t>
            </a:r>
            <a:endParaRPr lang="en-US" dirty="0"/>
          </a:p>
        </p:txBody>
      </p:sp>
      <p:sp>
        <p:nvSpPr>
          <p:cNvPr id="3" name="Content Placeholder 2"/>
          <p:cNvSpPr>
            <a:spLocks noGrp="1"/>
          </p:cNvSpPr>
          <p:nvPr>
            <p:ph idx="1"/>
          </p:nvPr>
        </p:nvSpPr>
        <p:spPr/>
        <p:txBody>
          <a:bodyPr/>
          <a:lstStyle/>
          <a:p>
            <a:r>
              <a:rPr lang="en-US" dirty="0" smtClean="0"/>
              <a:t>Systemic blood flow has to be maintained by right to left flow through PFO</a:t>
            </a:r>
          </a:p>
          <a:p>
            <a:r>
              <a:rPr lang="en-US" dirty="0" smtClean="0"/>
              <a:t>In the absence of venous return to the left atrium, RA pressure &gt; LA pressure -----------</a:t>
            </a:r>
            <a:r>
              <a:rPr lang="en-US" dirty="0" smtClean="0">
                <a:sym typeface="Wingdings" panose="05000000000000000000" pitchFamily="2" charset="2"/>
              </a:rPr>
              <a:t>right to left flow through PFO.</a:t>
            </a:r>
          </a:p>
          <a:p>
            <a:r>
              <a:rPr lang="en-US" dirty="0" smtClean="0">
                <a:sym typeface="Wingdings" panose="05000000000000000000" pitchFamily="2" charset="2"/>
              </a:rPr>
              <a:t>Infants with venous obstruction, PFO is usually large to provide adequate systemic flow.</a:t>
            </a:r>
          </a:p>
          <a:p>
            <a:r>
              <a:rPr lang="en-US" dirty="0" smtClean="0">
                <a:sym typeface="Wingdings" panose="05000000000000000000" pitchFamily="2" charset="2"/>
              </a:rPr>
              <a:t>Restriction of foramen </a:t>
            </a:r>
            <a:r>
              <a:rPr lang="en-US" dirty="0" err="1" smtClean="0">
                <a:sym typeface="Wingdings" panose="05000000000000000000" pitchFamily="2" charset="2"/>
              </a:rPr>
              <a:t>ovale</a:t>
            </a:r>
            <a:r>
              <a:rPr lang="en-US" dirty="0" smtClean="0">
                <a:sym typeface="Wingdings" panose="05000000000000000000" pitchFamily="2" charset="2"/>
              </a:rPr>
              <a:t> is more often seen in infants with no or moderate venous obstruction.</a:t>
            </a:r>
            <a:endParaRPr lang="en-US" dirty="0"/>
          </a:p>
        </p:txBody>
      </p:sp>
    </p:spTree>
    <p:extLst>
      <p:ext uri="{BB962C8B-B14F-4D97-AF65-F5344CB8AC3E}">
        <p14:creationId xmlns:p14="http://schemas.microsoft.com/office/powerpoint/2010/main" xmlns="" val="138212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Role of </a:t>
            </a:r>
            <a:r>
              <a:rPr lang="en-US" sz="3300" dirty="0" err="1"/>
              <a:t>ductus</a:t>
            </a:r>
            <a:r>
              <a:rPr lang="en-US" sz="3300" dirty="0"/>
              <a:t> </a:t>
            </a:r>
            <a:r>
              <a:rPr lang="en-US" sz="3300" dirty="0" err="1"/>
              <a:t>arteriosus</a:t>
            </a:r>
            <a:r>
              <a:rPr lang="en-US" dirty="0"/>
              <a:t>	</a:t>
            </a:r>
          </a:p>
        </p:txBody>
      </p:sp>
      <p:sp>
        <p:nvSpPr>
          <p:cNvPr id="3" name="Content Placeholder 2"/>
          <p:cNvSpPr>
            <a:spLocks noGrp="1"/>
          </p:cNvSpPr>
          <p:nvPr>
            <p:ph idx="1"/>
          </p:nvPr>
        </p:nvSpPr>
        <p:spPr>
          <a:xfrm>
            <a:off x="827485" y="1943105"/>
            <a:ext cx="6709907" cy="3600449"/>
          </a:xfrm>
        </p:spPr>
        <p:txBody>
          <a:bodyPr>
            <a:normAutofit fontScale="85000" lnSpcReduction="20000"/>
          </a:bodyPr>
          <a:lstStyle/>
          <a:p>
            <a:r>
              <a:rPr lang="en-US" dirty="0" smtClean="0"/>
              <a:t>Severe venous obstruction facilitates pulmonary hypertension.</a:t>
            </a:r>
          </a:p>
          <a:p>
            <a:pPr marL="0" indent="0">
              <a:buNone/>
            </a:pPr>
            <a:r>
              <a:rPr lang="en-US" sz="1351" dirty="0"/>
              <a:t>     As PVR is high, blood shunts from PA to aorta through DA. </a:t>
            </a:r>
          </a:p>
          <a:p>
            <a:pPr>
              <a:buFont typeface="Wingdings" panose="05000000000000000000" pitchFamily="2" charset="2"/>
              <a:buChar char="q"/>
            </a:pPr>
            <a:endParaRPr lang="en-US" sz="1351" dirty="0"/>
          </a:p>
          <a:p>
            <a:pPr marL="0" indent="0">
              <a:buNone/>
            </a:pPr>
            <a:r>
              <a:rPr lang="en-US" sz="1351" dirty="0"/>
              <a:t>     Pulmonary venous flow is reduced, pulmonary venous pressure is lowered</a:t>
            </a:r>
          </a:p>
          <a:p>
            <a:pPr marL="0" indent="0">
              <a:buNone/>
            </a:pPr>
            <a:r>
              <a:rPr lang="en-US" sz="1351" dirty="0"/>
              <a:t>     and pulmonary edema is less likely to develop.</a:t>
            </a:r>
          </a:p>
          <a:p>
            <a:pPr>
              <a:buFont typeface="Wingdings" panose="05000000000000000000" pitchFamily="2" charset="2"/>
              <a:buChar char="q"/>
            </a:pPr>
            <a:endParaRPr lang="en-US" sz="1351" dirty="0"/>
          </a:p>
          <a:p>
            <a:pPr marL="0" indent="0">
              <a:buNone/>
            </a:pPr>
            <a:r>
              <a:rPr lang="en-US" sz="1351" dirty="0"/>
              <a:t>    Decrease in pulmonary blood flow will restrict oxygen uptake in the lungs</a:t>
            </a:r>
          </a:p>
          <a:p>
            <a:pPr marL="0" indent="0">
              <a:buNone/>
            </a:pPr>
            <a:r>
              <a:rPr lang="en-US" sz="1351" dirty="0"/>
              <a:t>    and systemic arterial oxygen saturation will be decreased.</a:t>
            </a:r>
          </a:p>
          <a:p>
            <a:pPr>
              <a:buFont typeface="Wingdings" panose="05000000000000000000" pitchFamily="2" charset="2"/>
              <a:buChar char="q"/>
            </a:pPr>
            <a:endParaRPr lang="en-US" sz="1351" dirty="0"/>
          </a:p>
          <a:p>
            <a:pPr>
              <a:buFont typeface="Wingdings" panose="05000000000000000000" pitchFamily="2" charset="2"/>
              <a:buChar char="q"/>
            </a:pPr>
            <a:r>
              <a:rPr lang="en-US" dirty="0" smtClean="0"/>
              <a:t>If DA closes, right to left flow is reduced, Increased pulmonary venous pressure aggravating pulmonary edema. As pulmonary flow is increased, oxygen saturation improves.</a:t>
            </a:r>
            <a:endParaRPr lang="en-US" dirty="0"/>
          </a:p>
          <a:p>
            <a:endParaRPr lang="en-US" dirty="0"/>
          </a:p>
        </p:txBody>
      </p:sp>
      <p:sp>
        <p:nvSpPr>
          <p:cNvPr id="4" name="Down Arrow 3"/>
          <p:cNvSpPr/>
          <p:nvPr/>
        </p:nvSpPr>
        <p:spPr>
          <a:xfrm>
            <a:off x="3566638" y="2608184"/>
            <a:ext cx="157163" cy="285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Down Arrow 4"/>
          <p:cNvSpPr/>
          <p:nvPr/>
        </p:nvSpPr>
        <p:spPr>
          <a:xfrm>
            <a:off x="3544254" y="3423406"/>
            <a:ext cx="157163" cy="285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xmlns="" val="652009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t>
            </a:r>
            <a:r>
              <a:rPr lang="en-US" dirty="0" err="1" smtClean="0"/>
              <a:t>ductus</a:t>
            </a:r>
            <a:r>
              <a:rPr lang="en-US" dirty="0" smtClean="0"/>
              <a:t> </a:t>
            </a:r>
            <a:r>
              <a:rPr lang="en-US" dirty="0" err="1" smtClean="0"/>
              <a:t>venosus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a:t>While the </a:t>
            </a:r>
            <a:r>
              <a:rPr lang="en-US" dirty="0" err="1"/>
              <a:t>ductus</a:t>
            </a:r>
            <a:r>
              <a:rPr lang="en-US" dirty="0"/>
              <a:t> </a:t>
            </a:r>
            <a:r>
              <a:rPr lang="en-US" dirty="0" err="1"/>
              <a:t>venosus</a:t>
            </a:r>
            <a:r>
              <a:rPr lang="en-US" dirty="0"/>
              <a:t> is patent, </a:t>
            </a:r>
            <a:r>
              <a:rPr lang="en-US" dirty="0" smtClean="0"/>
              <a:t>pulmonary venous </a:t>
            </a:r>
            <a:r>
              <a:rPr lang="en-US" dirty="0"/>
              <a:t>blood returning to the portal </a:t>
            </a:r>
            <a:r>
              <a:rPr lang="en-US" dirty="0" smtClean="0"/>
              <a:t>vein can </a:t>
            </a:r>
            <a:r>
              <a:rPr lang="en-US" dirty="0"/>
              <a:t>pass through it directly to the IVC, thus </a:t>
            </a:r>
            <a:r>
              <a:rPr lang="en-US" dirty="0" smtClean="0"/>
              <a:t>bypassing the </a:t>
            </a:r>
            <a:r>
              <a:rPr lang="en-US" dirty="0"/>
              <a:t>hepatic </a:t>
            </a:r>
            <a:r>
              <a:rPr lang="en-US" dirty="0" smtClean="0"/>
              <a:t>circulation.</a:t>
            </a:r>
            <a:endParaRPr lang="en-US" dirty="0"/>
          </a:p>
          <a:p>
            <a:pPr>
              <a:buFont typeface="Wingdings" panose="05000000000000000000" pitchFamily="2" charset="2"/>
              <a:buChar char="v"/>
            </a:pPr>
            <a:r>
              <a:rPr lang="en-US" dirty="0"/>
              <a:t>P</a:t>
            </a:r>
            <a:r>
              <a:rPr lang="en-US" dirty="0" smtClean="0"/>
              <a:t>ulmonary venous </a:t>
            </a:r>
            <a:r>
              <a:rPr lang="en-US" dirty="0"/>
              <a:t>hypertension and pulmonary edema </a:t>
            </a:r>
            <a:r>
              <a:rPr lang="en-US" dirty="0" smtClean="0"/>
              <a:t>would not </a:t>
            </a:r>
            <a:r>
              <a:rPr lang="en-US" dirty="0"/>
              <a:t>develop</a:t>
            </a:r>
            <a:r>
              <a:rPr lang="en-US" dirty="0" smtClean="0"/>
              <a:t>.</a:t>
            </a:r>
          </a:p>
          <a:p>
            <a:pPr>
              <a:buFont typeface="Wingdings" panose="05000000000000000000" pitchFamily="2" charset="2"/>
              <a:buChar char="v"/>
            </a:pPr>
            <a:endParaRPr lang="en-US" dirty="0"/>
          </a:p>
          <a:p>
            <a:pPr>
              <a:buFont typeface="Wingdings" panose="05000000000000000000" pitchFamily="2" charset="2"/>
              <a:buChar char="v"/>
            </a:pPr>
            <a:r>
              <a:rPr lang="en-US" dirty="0"/>
              <a:t>Closure or inadequate growth of </a:t>
            </a:r>
            <a:r>
              <a:rPr lang="en-US" dirty="0" smtClean="0"/>
              <a:t>the </a:t>
            </a:r>
            <a:r>
              <a:rPr lang="en-US" dirty="0" err="1" smtClean="0"/>
              <a:t>ductus</a:t>
            </a:r>
            <a:r>
              <a:rPr lang="en-US" dirty="0" smtClean="0"/>
              <a:t> </a:t>
            </a:r>
            <a:r>
              <a:rPr lang="en-US" dirty="0" err="1"/>
              <a:t>venosus</a:t>
            </a:r>
            <a:r>
              <a:rPr lang="en-US" dirty="0"/>
              <a:t> would necessitate that </a:t>
            </a:r>
            <a:r>
              <a:rPr lang="en-US" dirty="0" smtClean="0"/>
              <a:t>pulmonary venous </a:t>
            </a:r>
            <a:r>
              <a:rPr lang="en-US" dirty="0"/>
              <a:t>blood pass through the hepatic </a:t>
            </a:r>
            <a:r>
              <a:rPr lang="en-US" dirty="0" smtClean="0"/>
              <a:t>microcirculation</a:t>
            </a:r>
          </a:p>
          <a:p>
            <a:pPr>
              <a:buFont typeface="Wingdings" panose="05000000000000000000" pitchFamily="2" charset="2"/>
              <a:buChar char="v"/>
            </a:pPr>
            <a:r>
              <a:rPr lang="en-US" dirty="0"/>
              <a:t>E</a:t>
            </a:r>
            <a:r>
              <a:rPr lang="en-US" dirty="0" smtClean="0"/>
              <a:t>levation </a:t>
            </a:r>
            <a:r>
              <a:rPr lang="en-US" dirty="0"/>
              <a:t>of portal and </a:t>
            </a:r>
            <a:r>
              <a:rPr lang="en-US" dirty="0" smtClean="0"/>
              <a:t>pulmonary venous </a:t>
            </a:r>
            <a:r>
              <a:rPr lang="en-US" dirty="0"/>
              <a:t>pressures and pulmonary </a:t>
            </a:r>
            <a:r>
              <a:rPr lang="en-US" dirty="0" smtClean="0"/>
              <a:t>edema may </a:t>
            </a:r>
            <a:r>
              <a:rPr lang="en-US" dirty="0"/>
              <a:t>develop</a:t>
            </a:r>
          </a:p>
        </p:txBody>
      </p:sp>
    </p:spTree>
    <p:extLst>
      <p:ext uri="{BB962C8B-B14F-4D97-AF65-F5344CB8AC3E}">
        <p14:creationId xmlns:p14="http://schemas.microsoft.com/office/powerpoint/2010/main" xmlns="" val="56981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7485" y="1196789"/>
            <a:ext cx="6709907" cy="4803963"/>
          </a:xfrm>
        </p:spPr>
        <p:txBody>
          <a:bodyPr>
            <a:normAutofit fontScale="77500" lnSpcReduction="20000"/>
          </a:bodyPr>
          <a:lstStyle/>
          <a:p>
            <a:r>
              <a:rPr lang="en-US" b="1" dirty="0" smtClean="0"/>
              <a:t>Effect of feeding:</a:t>
            </a:r>
          </a:p>
          <a:p>
            <a:pPr lvl="1"/>
            <a:r>
              <a:rPr lang="en-US" dirty="0" smtClean="0"/>
              <a:t>Feeding increases gastrointestinal and portal blood flows ---- increases pulmonary venous pressures ---- aggravates pulmonary edema.</a:t>
            </a:r>
          </a:p>
          <a:p>
            <a:endParaRPr lang="en-US" dirty="0"/>
          </a:p>
          <a:p>
            <a:r>
              <a:rPr lang="en-US" b="1" dirty="0" smtClean="0"/>
              <a:t>Effect of O2 administration:</a:t>
            </a:r>
          </a:p>
          <a:p>
            <a:pPr lvl="1"/>
            <a:r>
              <a:rPr lang="en-US" dirty="0" smtClean="0"/>
              <a:t>Improves saturation, </a:t>
            </a:r>
            <a:r>
              <a:rPr lang="en-US" b="1" dirty="0" smtClean="0"/>
              <a:t>worsens pulmonary edema</a:t>
            </a:r>
            <a:r>
              <a:rPr lang="en-US" dirty="0" smtClean="0"/>
              <a:t>.</a:t>
            </a:r>
          </a:p>
          <a:p>
            <a:pPr lvl="2"/>
            <a:r>
              <a:rPr lang="en-US" dirty="0" smtClean="0"/>
              <a:t>O2 causes pulmonary vasodilation, increasing pulmonary blood flow.</a:t>
            </a:r>
          </a:p>
          <a:p>
            <a:pPr lvl="2"/>
            <a:r>
              <a:rPr lang="en-US" dirty="0" smtClean="0"/>
              <a:t>O2 may cause vasoconstriction of </a:t>
            </a:r>
            <a:r>
              <a:rPr lang="en-US" dirty="0" err="1" smtClean="0"/>
              <a:t>ductus</a:t>
            </a:r>
            <a:r>
              <a:rPr lang="en-US" dirty="0" smtClean="0"/>
              <a:t> </a:t>
            </a:r>
            <a:r>
              <a:rPr lang="en-US" dirty="0" err="1" smtClean="0"/>
              <a:t>arteriosus</a:t>
            </a:r>
            <a:endParaRPr lang="en-US" dirty="0" smtClean="0"/>
          </a:p>
          <a:p>
            <a:pPr marL="0" indent="0">
              <a:buNone/>
            </a:pPr>
            <a:endParaRPr lang="en-US" dirty="0"/>
          </a:p>
          <a:p>
            <a:r>
              <a:rPr lang="en-US" b="1" dirty="0" smtClean="0"/>
              <a:t>Effect of PGE1 infusion</a:t>
            </a:r>
            <a:r>
              <a:rPr lang="en-US" dirty="0" smtClean="0"/>
              <a:t>: Depends on whether response is more in DA or pulmonary vasculature.</a:t>
            </a:r>
          </a:p>
          <a:p>
            <a:pPr marL="300031" lvl="1" indent="0">
              <a:buNone/>
            </a:pPr>
            <a:r>
              <a:rPr lang="en-US" dirty="0"/>
              <a:t>Dilating the </a:t>
            </a:r>
            <a:r>
              <a:rPr lang="en-US" dirty="0" err="1"/>
              <a:t>ductus</a:t>
            </a:r>
            <a:r>
              <a:rPr lang="en-US" dirty="0"/>
              <a:t> - ↑ R</a:t>
            </a:r>
            <a:r>
              <a:rPr lang="en-US" dirty="0">
                <a:sym typeface="Wingdings" pitchFamily="2" charset="2"/>
              </a:rPr>
              <a:t>L shunt , </a:t>
            </a:r>
            <a:r>
              <a:rPr lang="en-US" dirty="0"/>
              <a:t>↑ </a:t>
            </a:r>
            <a:r>
              <a:rPr lang="en-US" dirty="0" smtClean="0"/>
              <a:t>cyanosis</a:t>
            </a:r>
          </a:p>
          <a:p>
            <a:pPr marL="300031" lvl="1" indent="0">
              <a:buNone/>
            </a:pPr>
            <a:r>
              <a:rPr lang="en-US" dirty="0" err="1" smtClean="0"/>
              <a:t>Pulm</a:t>
            </a:r>
            <a:r>
              <a:rPr lang="en-US" dirty="0" smtClean="0"/>
              <a:t> </a:t>
            </a:r>
            <a:r>
              <a:rPr lang="en-US" dirty="0"/>
              <a:t>vasodilatation, </a:t>
            </a:r>
            <a:r>
              <a:rPr lang="en-US" dirty="0" smtClean="0"/>
              <a:t>↑ </a:t>
            </a:r>
            <a:r>
              <a:rPr lang="en-US" dirty="0" err="1" smtClean="0"/>
              <a:t>pulm</a:t>
            </a:r>
            <a:r>
              <a:rPr lang="en-US" dirty="0" smtClean="0"/>
              <a:t> blood </a:t>
            </a:r>
            <a:r>
              <a:rPr lang="en-US" dirty="0"/>
              <a:t>flow, </a:t>
            </a:r>
            <a:r>
              <a:rPr lang="en-US" dirty="0" smtClean="0"/>
              <a:t>↑ </a:t>
            </a:r>
            <a:r>
              <a:rPr lang="en-US" dirty="0" err="1" smtClean="0"/>
              <a:t>pulm</a:t>
            </a:r>
            <a:r>
              <a:rPr lang="en-US" dirty="0" smtClean="0"/>
              <a:t> </a:t>
            </a:r>
            <a:r>
              <a:rPr lang="en-US" dirty="0"/>
              <a:t>edema, improve </a:t>
            </a:r>
            <a:r>
              <a:rPr lang="en-US" dirty="0" smtClean="0"/>
              <a:t>cyanosis</a:t>
            </a:r>
          </a:p>
          <a:p>
            <a:pPr marL="0" indent="0">
              <a:buNone/>
            </a:pPr>
            <a:r>
              <a:rPr lang="en-US" dirty="0" err="1" smtClean="0"/>
              <a:t>Infradiaphragmatic</a:t>
            </a:r>
            <a:r>
              <a:rPr lang="en-US" dirty="0" smtClean="0"/>
              <a:t> TAPVC- beneficial by causing relaxation of </a:t>
            </a:r>
            <a:r>
              <a:rPr lang="en-US" dirty="0" err="1" smtClean="0"/>
              <a:t>ductus</a:t>
            </a:r>
            <a:r>
              <a:rPr lang="en-US" dirty="0" smtClean="0"/>
              <a:t> </a:t>
            </a:r>
            <a:r>
              <a:rPr lang="en-US" dirty="0" err="1" smtClean="0"/>
              <a:t>venosus</a:t>
            </a:r>
            <a:r>
              <a:rPr lang="en-US" dirty="0" smtClean="0"/>
              <a:t>.</a:t>
            </a:r>
            <a:endParaRPr lang="en-US" dirty="0"/>
          </a:p>
          <a:p>
            <a:endParaRPr lang="en-US" dirty="0"/>
          </a:p>
        </p:txBody>
      </p:sp>
    </p:spTree>
    <p:extLst>
      <p:ext uri="{BB962C8B-B14F-4D97-AF65-F5344CB8AC3E}">
        <p14:creationId xmlns:p14="http://schemas.microsoft.com/office/powerpoint/2010/main" xmlns="" val="3320449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Anomalies</a:t>
            </a:r>
            <a:endParaRPr lang="en-US" dirty="0"/>
          </a:p>
        </p:txBody>
      </p:sp>
      <p:sp>
        <p:nvSpPr>
          <p:cNvPr id="3" name="Content Placeholder 2"/>
          <p:cNvSpPr>
            <a:spLocks noGrp="1"/>
          </p:cNvSpPr>
          <p:nvPr>
            <p:ph idx="1"/>
          </p:nvPr>
        </p:nvSpPr>
        <p:spPr>
          <a:xfrm>
            <a:off x="827485" y="2174280"/>
            <a:ext cx="6709907" cy="3146611"/>
          </a:xfrm>
        </p:spPr>
        <p:txBody>
          <a:bodyPr>
            <a:normAutofit fontScale="70000" lnSpcReduction="20000"/>
          </a:bodyPr>
          <a:lstStyle/>
          <a:p>
            <a:r>
              <a:rPr lang="en-US" b="1" u="sng" dirty="0" smtClean="0"/>
              <a:t>Anomalous connections vs Anomalous Drainage</a:t>
            </a:r>
          </a:p>
          <a:p>
            <a:endParaRPr lang="en-US" dirty="0"/>
          </a:p>
          <a:p>
            <a:r>
              <a:rPr lang="en-US" dirty="0" smtClean="0"/>
              <a:t>Anomalies:</a:t>
            </a:r>
          </a:p>
          <a:p>
            <a:pPr>
              <a:buFont typeface="+mj-lt"/>
              <a:buAutoNum type="arabicPeriod"/>
            </a:pPr>
            <a:r>
              <a:rPr lang="en-US" dirty="0" smtClean="0"/>
              <a:t>Anomalous connections (TAPVC, PAPVC)</a:t>
            </a:r>
            <a:endParaRPr lang="en-US" dirty="0"/>
          </a:p>
          <a:p>
            <a:pPr>
              <a:buFont typeface="+mj-lt"/>
              <a:buAutoNum type="arabicPeriod"/>
            </a:pPr>
            <a:r>
              <a:rPr lang="en-US" dirty="0"/>
              <a:t>Anomalous drainage with normal </a:t>
            </a:r>
            <a:r>
              <a:rPr lang="en-US" dirty="0" smtClean="0"/>
              <a:t>connections (TAPVD, PAPVD)</a:t>
            </a:r>
            <a:endParaRPr lang="en-US" dirty="0"/>
          </a:p>
          <a:p>
            <a:pPr>
              <a:buFont typeface="+mj-lt"/>
              <a:buAutoNum type="arabicPeriod"/>
            </a:pPr>
            <a:r>
              <a:rPr lang="en-US" dirty="0" err="1"/>
              <a:t>Stenotic</a:t>
            </a:r>
            <a:r>
              <a:rPr lang="en-US" dirty="0"/>
              <a:t> </a:t>
            </a:r>
            <a:r>
              <a:rPr lang="en-US" dirty="0" smtClean="0"/>
              <a:t>connections (Stenosis of one or more pulmonary veins, </a:t>
            </a:r>
            <a:r>
              <a:rPr lang="en-US" dirty="0" err="1" smtClean="0"/>
              <a:t>Cor</a:t>
            </a:r>
            <a:r>
              <a:rPr lang="en-US" dirty="0" smtClean="0"/>
              <a:t> </a:t>
            </a:r>
            <a:r>
              <a:rPr lang="en-US" dirty="0" err="1" smtClean="0"/>
              <a:t>triatriatum</a:t>
            </a:r>
            <a:r>
              <a:rPr lang="en-US" dirty="0" smtClean="0"/>
              <a:t>)</a:t>
            </a:r>
            <a:endParaRPr lang="en-US" dirty="0"/>
          </a:p>
          <a:p>
            <a:pPr>
              <a:buFont typeface="+mj-lt"/>
              <a:buAutoNum type="arabicPeriod"/>
            </a:pPr>
            <a:r>
              <a:rPr lang="en-US" dirty="0"/>
              <a:t>Abnormal number of pulmonary </a:t>
            </a:r>
            <a:r>
              <a:rPr lang="en-US" dirty="0" smtClean="0"/>
              <a:t>veins</a:t>
            </a:r>
          </a:p>
          <a:p>
            <a:pPr marL="514338" lvl="1" algn="just">
              <a:buFont typeface="Wingdings" panose="05000000000000000000" pitchFamily="2" charset="2"/>
              <a:buChar char="§"/>
            </a:pPr>
            <a:r>
              <a:rPr lang="en-US" sz="1125" dirty="0"/>
              <a:t>Single pulmonary vein on either left or right side- 24%(L&gt;R).</a:t>
            </a:r>
          </a:p>
          <a:p>
            <a:pPr marL="514338" lvl="1" algn="just">
              <a:buFont typeface="Wingdings" panose="05000000000000000000" pitchFamily="2" charset="2"/>
              <a:buChar char="§"/>
            </a:pPr>
            <a:r>
              <a:rPr lang="en-US" sz="1125" dirty="0"/>
              <a:t>Third pulmonary vein- 1.6-2%</a:t>
            </a:r>
          </a:p>
          <a:p>
            <a:pPr marL="514338" lvl="1" algn="just">
              <a:buFont typeface="Wingdings" panose="05000000000000000000" pitchFamily="2" charset="2"/>
              <a:buChar char="§"/>
            </a:pPr>
            <a:r>
              <a:rPr lang="en-US" sz="1125" dirty="0"/>
              <a:t>Single common pulmonary vein: exclusively in cases of visceral </a:t>
            </a:r>
            <a:r>
              <a:rPr lang="en-US" sz="1125" dirty="0" err="1"/>
              <a:t>heterotaxy</a:t>
            </a:r>
            <a:r>
              <a:rPr lang="en-US" sz="1125" dirty="0"/>
              <a:t> with </a:t>
            </a:r>
            <a:r>
              <a:rPr lang="en-US" sz="1125" dirty="0" err="1"/>
              <a:t>asplenia</a:t>
            </a:r>
            <a:endParaRPr lang="en-US" sz="1125" dirty="0"/>
          </a:p>
          <a:p>
            <a:pPr marL="300031" lvl="1" indent="0" algn="just">
              <a:buNone/>
            </a:pPr>
            <a:endParaRPr lang="en-US" sz="1125" dirty="0"/>
          </a:p>
          <a:p>
            <a:pPr marL="0" indent="0">
              <a:buNone/>
            </a:pPr>
            <a:endParaRPr lang="en-US" dirty="0"/>
          </a:p>
          <a:p>
            <a:pPr marL="0" indent="0">
              <a:buNone/>
            </a:pPr>
            <a:endParaRPr lang="en-US" dirty="0"/>
          </a:p>
        </p:txBody>
      </p:sp>
      <p:sp>
        <p:nvSpPr>
          <p:cNvPr id="4" name="Rectangle 3"/>
          <p:cNvSpPr/>
          <p:nvPr/>
        </p:nvSpPr>
        <p:spPr>
          <a:xfrm>
            <a:off x="1042062" y="5656729"/>
            <a:ext cx="6296891" cy="219291"/>
          </a:xfrm>
          <a:prstGeom prst="rect">
            <a:avLst/>
          </a:prstGeom>
        </p:spPr>
        <p:txBody>
          <a:bodyPr wrap="square">
            <a:spAutoFit/>
          </a:bodyPr>
          <a:lstStyle/>
          <a:p>
            <a:r>
              <a:rPr lang="en-US" sz="825" dirty="0"/>
              <a:t>Healy JE Jr. An anatomic survey of anomalous pulmonary veins: Their clinical significance. J </a:t>
            </a:r>
            <a:r>
              <a:rPr lang="en-US" sz="825" dirty="0" err="1"/>
              <a:t>Thorac</a:t>
            </a:r>
            <a:r>
              <a:rPr lang="en-US" sz="825" dirty="0"/>
              <a:t> </a:t>
            </a:r>
            <a:r>
              <a:rPr lang="en-US" sz="825" dirty="0" err="1"/>
              <a:t>Cardiovasc</a:t>
            </a:r>
            <a:r>
              <a:rPr lang="en-US" sz="825" dirty="0"/>
              <a:t> </a:t>
            </a:r>
            <a:r>
              <a:rPr lang="en-US" sz="825" dirty="0" err="1"/>
              <a:t>Surg</a:t>
            </a:r>
            <a:r>
              <a:rPr lang="en-US" sz="825" dirty="0"/>
              <a:t> 1952</a:t>
            </a:r>
          </a:p>
        </p:txBody>
      </p:sp>
    </p:spTree>
    <p:extLst>
      <p:ext uri="{BB962C8B-B14F-4D97-AF65-F5344CB8AC3E}">
        <p14:creationId xmlns:p14="http://schemas.microsoft.com/office/powerpoint/2010/main" xmlns="" val="2360474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lnSpcReduction="20000"/>
          </a:bodyPr>
          <a:lstStyle/>
          <a:p>
            <a:r>
              <a:rPr lang="en-US" sz="1800" b="1" u="sng" dirty="0"/>
              <a:t>TAPVC without pulmonary venous obstruction:</a:t>
            </a:r>
          </a:p>
          <a:p>
            <a:r>
              <a:rPr lang="en-US" dirty="0" smtClean="0"/>
              <a:t>Asymptomatic at birth. </a:t>
            </a:r>
          </a:p>
          <a:p>
            <a:r>
              <a:rPr lang="en-US" dirty="0" smtClean="0"/>
              <a:t>Tachypnea and feeding difficulties- usually in first few weeks.</a:t>
            </a:r>
          </a:p>
          <a:p>
            <a:r>
              <a:rPr lang="en-US" dirty="0" smtClean="0"/>
              <a:t>Followed by frequent respiratory tract infections and failure to thrive.</a:t>
            </a:r>
          </a:p>
          <a:p>
            <a:r>
              <a:rPr lang="en-US" dirty="0" smtClean="0"/>
              <a:t>Cyanosis is mild because of adequate mixing of blood.</a:t>
            </a:r>
          </a:p>
          <a:p>
            <a:r>
              <a:rPr lang="en-US" dirty="0"/>
              <a:t>Gradually they develop right heart failure and pulmonary arterial hypertension</a:t>
            </a:r>
            <a:r>
              <a:rPr lang="en-US" dirty="0" smtClean="0"/>
              <a:t>.</a:t>
            </a:r>
          </a:p>
          <a:p>
            <a:r>
              <a:rPr lang="en-US" dirty="0"/>
              <a:t>Cardiac failure </a:t>
            </a:r>
            <a:r>
              <a:rPr lang="en-US" dirty="0" smtClean="0"/>
              <a:t>in </a:t>
            </a:r>
            <a:r>
              <a:rPr lang="en-US" dirty="0"/>
              <a:t>most patients prior to 6 months of </a:t>
            </a:r>
            <a:r>
              <a:rPr lang="en-US" dirty="0" smtClean="0"/>
              <a:t>age. (Hepatomegaly </a:t>
            </a:r>
            <a:r>
              <a:rPr lang="en-US" dirty="0"/>
              <a:t>is always </a:t>
            </a:r>
            <a:r>
              <a:rPr lang="en-US" dirty="0" smtClean="0"/>
              <a:t>present </a:t>
            </a:r>
            <a:r>
              <a:rPr lang="en-US" dirty="0"/>
              <a:t>and peripheral edema is present in about half of the </a:t>
            </a:r>
            <a:r>
              <a:rPr lang="en-US" dirty="0" smtClean="0"/>
              <a:t>cases).</a:t>
            </a:r>
            <a:endParaRPr lang="en-US" dirty="0"/>
          </a:p>
          <a:p>
            <a:endParaRPr lang="en-US" dirty="0" smtClean="0"/>
          </a:p>
          <a:p>
            <a:endParaRPr lang="en-US" dirty="0"/>
          </a:p>
        </p:txBody>
      </p:sp>
    </p:spTree>
    <p:extLst>
      <p:ext uri="{BB962C8B-B14F-4D97-AF65-F5344CB8AC3E}">
        <p14:creationId xmlns:p14="http://schemas.microsoft.com/office/powerpoint/2010/main" xmlns="" val="3579721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cont.</a:t>
            </a:r>
            <a:endParaRPr lang="en-US" dirty="0"/>
          </a:p>
        </p:txBody>
      </p:sp>
      <p:sp>
        <p:nvSpPr>
          <p:cNvPr id="3" name="Content Placeholder 2"/>
          <p:cNvSpPr>
            <a:spLocks noGrp="1"/>
          </p:cNvSpPr>
          <p:nvPr>
            <p:ph idx="1"/>
          </p:nvPr>
        </p:nvSpPr>
        <p:spPr/>
        <p:txBody>
          <a:bodyPr>
            <a:normAutofit fontScale="85000" lnSpcReduction="20000"/>
          </a:bodyPr>
          <a:lstStyle/>
          <a:p>
            <a:r>
              <a:rPr lang="en-US" sz="1800" b="1" u="sng" dirty="0"/>
              <a:t>TAPVC with pulmonary venous obstruction:</a:t>
            </a:r>
          </a:p>
          <a:p>
            <a:r>
              <a:rPr lang="en-US" dirty="0" smtClean="0"/>
              <a:t>Tachypnea, tachycardia and cyanosis within few days of life.</a:t>
            </a:r>
          </a:p>
          <a:p>
            <a:r>
              <a:rPr lang="en-US" dirty="0" smtClean="0"/>
              <a:t>Usually not within first 12 hours of birth (differentiate from patients with respiratory distress syndrome).</a:t>
            </a:r>
          </a:p>
          <a:p>
            <a:r>
              <a:rPr lang="en-US" dirty="0"/>
              <a:t>Dyspnea is severe because of marked pulmonary venous congestion and cyanosis is marked because of reduced pulmonary flow.</a:t>
            </a:r>
          </a:p>
          <a:p>
            <a:r>
              <a:rPr lang="en-US" dirty="0"/>
              <a:t>If left </a:t>
            </a:r>
            <a:r>
              <a:rPr lang="en-US" dirty="0" smtClean="0"/>
              <a:t>untreated, death </a:t>
            </a:r>
            <a:r>
              <a:rPr lang="en-US" dirty="0"/>
              <a:t>may occur from pulmonary edema and RV failure within few days or weeks of life</a:t>
            </a:r>
            <a:r>
              <a:rPr lang="en-US" dirty="0" smtClean="0"/>
              <a:t>.</a:t>
            </a:r>
          </a:p>
          <a:p>
            <a:r>
              <a:rPr lang="en-US" dirty="0" err="1" smtClean="0"/>
              <a:t>Infradiaphragmatic</a:t>
            </a:r>
            <a:r>
              <a:rPr lang="en-US" dirty="0" smtClean="0"/>
              <a:t> TAPVC- </a:t>
            </a:r>
            <a:r>
              <a:rPr lang="en-US" dirty="0"/>
              <a:t>cyanosis and </a:t>
            </a:r>
            <a:r>
              <a:rPr lang="en-US" dirty="0" smtClean="0"/>
              <a:t>dyspnea </a:t>
            </a:r>
            <a:r>
              <a:rPr lang="en-US" dirty="0"/>
              <a:t>accentuated by straining and </a:t>
            </a:r>
            <a:r>
              <a:rPr lang="en-US" dirty="0" smtClean="0"/>
              <a:t>swallowing.</a:t>
            </a:r>
          </a:p>
          <a:p>
            <a:pPr lvl="1"/>
            <a:r>
              <a:rPr lang="en-US" dirty="0"/>
              <a:t>I</a:t>
            </a:r>
            <a:r>
              <a:rPr lang="en-US" dirty="0" smtClean="0"/>
              <a:t>nterference </a:t>
            </a:r>
            <a:r>
              <a:rPr lang="en-US" dirty="0"/>
              <a:t>of pulmonary venous outflow by increased intra-abdominal pressure </a:t>
            </a:r>
          </a:p>
          <a:p>
            <a:pPr lvl="1"/>
            <a:r>
              <a:rPr lang="en-US" dirty="0"/>
              <a:t>I</a:t>
            </a:r>
            <a:r>
              <a:rPr lang="en-US" dirty="0" smtClean="0"/>
              <a:t>mpingement </a:t>
            </a:r>
            <a:r>
              <a:rPr lang="en-US" dirty="0"/>
              <a:t>of the esophagus on the common pulmonary vein as it exits through the esophageal hiatus</a:t>
            </a:r>
          </a:p>
          <a:p>
            <a:pPr marL="0" indent="0">
              <a:buNone/>
            </a:pPr>
            <a:endParaRPr lang="en-US" dirty="0"/>
          </a:p>
        </p:txBody>
      </p:sp>
    </p:spTree>
    <p:extLst>
      <p:ext uri="{BB962C8B-B14F-4D97-AF65-F5344CB8AC3E}">
        <p14:creationId xmlns:p14="http://schemas.microsoft.com/office/powerpoint/2010/main" xmlns="" val="3261551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i="1" u="sng" dirty="0"/>
              <a:t>Northern Great Plains Registry of Congenital Heart </a:t>
            </a:r>
            <a:r>
              <a:rPr lang="en-US" i="1" u="sng" dirty="0" smtClean="0"/>
              <a:t>Disease</a:t>
            </a:r>
          </a:p>
          <a:p>
            <a:r>
              <a:rPr lang="en-US" dirty="0" smtClean="0"/>
              <a:t>74 patients of TAPVC without PV obstruction.</a:t>
            </a:r>
          </a:p>
          <a:p>
            <a:pPr lvl="1"/>
            <a:r>
              <a:rPr lang="en-US" dirty="0" smtClean="0"/>
              <a:t>56% symptoms in first month, remainder in first year.</a:t>
            </a:r>
          </a:p>
          <a:p>
            <a:r>
              <a:rPr lang="en-US" dirty="0" smtClean="0"/>
              <a:t>43 patients of TAPVC with obstruction.</a:t>
            </a:r>
          </a:p>
          <a:p>
            <a:pPr lvl="1"/>
            <a:r>
              <a:rPr lang="en-US" dirty="0" smtClean="0"/>
              <a:t>72% symptoms in first month, remainder early in first year.</a:t>
            </a:r>
          </a:p>
          <a:p>
            <a:pPr marL="342891" lvl="1" indent="0">
              <a:buNone/>
            </a:pPr>
            <a:endParaRPr lang="en-US" dirty="0" smtClean="0"/>
          </a:p>
          <a:p>
            <a:r>
              <a:rPr lang="en-US" dirty="0"/>
              <a:t>Those who survive their first year almost always have </a:t>
            </a:r>
            <a:r>
              <a:rPr lang="en-US" dirty="0" err="1" smtClean="0"/>
              <a:t>supradiaphragmatic</a:t>
            </a:r>
            <a:r>
              <a:rPr lang="en-US" dirty="0" smtClean="0"/>
              <a:t> connections, low </a:t>
            </a:r>
            <a:r>
              <a:rPr lang="en-US" dirty="0"/>
              <a:t>pulmonary vascular resistance and a nonrestrictive atrial septal defect.</a:t>
            </a:r>
          </a:p>
          <a:p>
            <a:endParaRPr lang="en-US" dirty="0" smtClean="0"/>
          </a:p>
          <a:p>
            <a:endParaRPr lang="en-US" dirty="0"/>
          </a:p>
        </p:txBody>
      </p:sp>
    </p:spTree>
    <p:extLst>
      <p:ext uri="{BB962C8B-B14F-4D97-AF65-F5344CB8AC3E}">
        <p14:creationId xmlns:p14="http://schemas.microsoft.com/office/powerpoint/2010/main" xmlns="" val="3572137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idx="1"/>
          </p:nvPr>
        </p:nvSpPr>
        <p:spPr/>
        <p:txBody>
          <a:bodyPr/>
          <a:lstStyle/>
          <a:p>
            <a:r>
              <a:rPr lang="en-US" b="1" u="sng" dirty="0" smtClean="0"/>
              <a:t>Physical appearance:</a:t>
            </a:r>
          </a:p>
          <a:p>
            <a:pPr lvl="1"/>
            <a:r>
              <a:rPr lang="en-US" dirty="0" smtClean="0"/>
              <a:t>Mild cyanosis with features of congestive cardiac failure ( TAPVC without obstruction)</a:t>
            </a:r>
          </a:p>
          <a:p>
            <a:endParaRPr lang="en-US" dirty="0"/>
          </a:p>
          <a:p>
            <a:r>
              <a:rPr lang="en-US" b="1" u="sng" dirty="0" smtClean="0"/>
              <a:t>Arterial pulse and JVP:</a:t>
            </a:r>
          </a:p>
          <a:p>
            <a:pPr lvl="1"/>
            <a:r>
              <a:rPr lang="en-US" dirty="0" smtClean="0"/>
              <a:t>Small volume pulse – decreased LV stroke volume.</a:t>
            </a:r>
          </a:p>
          <a:p>
            <a:pPr lvl="1"/>
            <a:r>
              <a:rPr lang="en-US" dirty="0" smtClean="0"/>
              <a:t>JVP: In nonrestrictive </a:t>
            </a:r>
            <a:r>
              <a:rPr lang="en-US" dirty="0" err="1" smtClean="0"/>
              <a:t>interatrial</a:t>
            </a:r>
            <a:r>
              <a:rPr lang="en-US" dirty="0" smtClean="0"/>
              <a:t> communication, resembles that of isolated OS ASD.</a:t>
            </a:r>
          </a:p>
          <a:p>
            <a:pPr lvl="1"/>
            <a:r>
              <a:rPr lang="en-US" dirty="0" smtClean="0"/>
              <a:t>In restrictive </a:t>
            </a:r>
            <a:r>
              <a:rPr lang="en-US" dirty="0" err="1" smtClean="0"/>
              <a:t>interatrial</a:t>
            </a:r>
            <a:r>
              <a:rPr lang="en-US" dirty="0" smtClean="0"/>
              <a:t> communication with pulmonary hypertension-Large ‘a’ waves.</a:t>
            </a:r>
          </a:p>
        </p:txBody>
      </p:sp>
    </p:spTree>
    <p:extLst>
      <p:ext uri="{BB962C8B-B14F-4D97-AF65-F5344CB8AC3E}">
        <p14:creationId xmlns:p14="http://schemas.microsoft.com/office/powerpoint/2010/main" xmlns="" val="2157964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a:t>
            </a:r>
            <a:endParaRPr lang="en-US" dirty="0"/>
          </a:p>
        </p:txBody>
      </p:sp>
      <p:sp>
        <p:nvSpPr>
          <p:cNvPr id="3" name="Content Placeholder 2"/>
          <p:cNvSpPr>
            <a:spLocks noGrp="1"/>
          </p:cNvSpPr>
          <p:nvPr>
            <p:ph idx="1"/>
          </p:nvPr>
        </p:nvSpPr>
        <p:spPr/>
        <p:txBody>
          <a:bodyPr/>
          <a:lstStyle/>
          <a:p>
            <a:endParaRPr lang="en-US" dirty="0" smtClean="0"/>
          </a:p>
          <a:p>
            <a:r>
              <a:rPr lang="en-US" b="1" u="sng" dirty="0" smtClean="0"/>
              <a:t>Inspection and Palpation:</a:t>
            </a:r>
          </a:p>
          <a:p>
            <a:pPr lvl="1"/>
            <a:r>
              <a:rPr lang="en-US" dirty="0" smtClean="0"/>
              <a:t>LV impulse impalpable.</a:t>
            </a:r>
          </a:p>
          <a:p>
            <a:pPr lvl="1"/>
            <a:r>
              <a:rPr lang="en-US" dirty="0" smtClean="0"/>
              <a:t>Left parasternal heave – </a:t>
            </a:r>
            <a:r>
              <a:rPr lang="en-US" dirty="0" err="1" smtClean="0"/>
              <a:t>hyperdynamic</a:t>
            </a:r>
            <a:r>
              <a:rPr lang="en-US" dirty="0" smtClean="0"/>
              <a:t> RV impulse. (Not a feature of TAPVC with obstruction).</a:t>
            </a:r>
          </a:p>
          <a:p>
            <a:endParaRPr lang="en-US" dirty="0"/>
          </a:p>
          <a:p>
            <a:endParaRPr lang="en-US" dirty="0" smtClean="0"/>
          </a:p>
        </p:txBody>
      </p:sp>
    </p:spTree>
    <p:extLst>
      <p:ext uri="{BB962C8B-B14F-4D97-AF65-F5344CB8AC3E}">
        <p14:creationId xmlns:p14="http://schemas.microsoft.com/office/powerpoint/2010/main" xmlns="" val="1295738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latin typeface="Calibri" panose="020F0502020204030204" pitchFamily="34" charset="0"/>
              </a:rPr>
              <a:t>Auscultation</a:t>
            </a:r>
            <a:endParaRPr lang="en-US" dirty="0">
              <a:solidFill>
                <a:schemeClr val="tx1"/>
              </a:solidFill>
              <a:latin typeface="Calibri" panose="020F0502020204030204" pitchFamily="34" charset="0"/>
            </a:endParaRPr>
          </a:p>
        </p:txBody>
      </p:sp>
      <p:sp>
        <p:nvSpPr>
          <p:cNvPr id="3" name="Content Placeholder 2"/>
          <p:cNvSpPr>
            <a:spLocks noGrp="1"/>
          </p:cNvSpPr>
          <p:nvPr>
            <p:ph sz="half" idx="1"/>
          </p:nvPr>
        </p:nvSpPr>
        <p:spPr>
          <a:xfrm>
            <a:off x="614363" y="1971677"/>
            <a:ext cx="3510376" cy="4043044"/>
          </a:xfrm>
        </p:spPr>
        <p:txBody>
          <a:bodyPr>
            <a:normAutofit fontScale="77500" lnSpcReduction="20000"/>
          </a:bodyPr>
          <a:lstStyle/>
          <a:p>
            <a:r>
              <a:rPr lang="en-US" b="1" u="sng" dirty="0" smtClean="0"/>
              <a:t>TAPVC without obstruction</a:t>
            </a:r>
            <a:endParaRPr lang="en-US" dirty="0"/>
          </a:p>
          <a:p>
            <a:r>
              <a:rPr lang="en-US" dirty="0" smtClean="0"/>
              <a:t>S1 loud (loud T1)</a:t>
            </a:r>
          </a:p>
          <a:p>
            <a:r>
              <a:rPr lang="en-US" dirty="0" smtClean="0"/>
              <a:t>Wide fixed splitting of S2.</a:t>
            </a:r>
          </a:p>
          <a:p>
            <a:r>
              <a:rPr lang="en-US" dirty="0" smtClean="0"/>
              <a:t>S3- RVF, S4- increased atrial contraction</a:t>
            </a:r>
          </a:p>
          <a:p>
            <a:r>
              <a:rPr lang="en-US" dirty="0" smtClean="0"/>
              <a:t>Pulmonary ESM</a:t>
            </a:r>
          </a:p>
          <a:p>
            <a:r>
              <a:rPr lang="en-US" dirty="0" smtClean="0"/>
              <a:t>Tricuspid flow MDM</a:t>
            </a:r>
          </a:p>
          <a:p>
            <a:r>
              <a:rPr lang="en-US" dirty="0" smtClean="0"/>
              <a:t>Pulmonary hypertension:</a:t>
            </a:r>
          </a:p>
          <a:p>
            <a:pPr lvl="1"/>
            <a:r>
              <a:rPr lang="en-US" dirty="0" smtClean="0"/>
              <a:t>Pulmonary </a:t>
            </a:r>
            <a:r>
              <a:rPr lang="en-US" dirty="0"/>
              <a:t>e</a:t>
            </a:r>
            <a:r>
              <a:rPr lang="en-US" dirty="0" smtClean="0"/>
              <a:t>jection sound</a:t>
            </a:r>
          </a:p>
          <a:p>
            <a:pPr lvl="1"/>
            <a:r>
              <a:rPr lang="en-US" dirty="0"/>
              <a:t>A</a:t>
            </a:r>
            <a:r>
              <a:rPr lang="en-US" dirty="0" smtClean="0"/>
              <a:t>ttenuation of pulmonary systolic murmur</a:t>
            </a:r>
          </a:p>
          <a:p>
            <a:pPr lvl="1"/>
            <a:r>
              <a:rPr lang="en-US" dirty="0"/>
              <a:t>L</a:t>
            </a:r>
            <a:r>
              <a:rPr lang="en-US" dirty="0" smtClean="0"/>
              <a:t>oss of tricuspid diastolic murmur</a:t>
            </a:r>
          </a:p>
          <a:p>
            <a:pPr lvl="1"/>
            <a:r>
              <a:rPr lang="en-US" dirty="0" smtClean="0"/>
              <a:t>Inspiratory splitting of second heart sound</a:t>
            </a:r>
          </a:p>
          <a:p>
            <a:pPr lvl="1"/>
            <a:r>
              <a:rPr lang="en-US" dirty="0" smtClean="0"/>
              <a:t>Graham </a:t>
            </a:r>
            <a:r>
              <a:rPr lang="en-US" dirty="0" err="1" smtClean="0"/>
              <a:t>Steell</a:t>
            </a:r>
            <a:r>
              <a:rPr lang="en-US" dirty="0" smtClean="0"/>
              <a:t> murmur</a:t>
            </a:r>
          </a:p>
        </p:txBody>
      </p:sp>
      <p:sp>
        <p:nvSpPr>
          <p:cNvPr id="4" name="Content Placeholder 3"/>
          <p:cNvSpPr>
            <a:spLocks noGrp="1"/>
          </p:cNvSpPr>
          <p:nvPr>
            <p:ph sz="half" idx="2"/>
          </p:nvPr>
        </p:nvSpPr>
        <p:spPr>
          <a:xfrm>
            <a:off x="4240871" y="1971680"/>
            <a:ext cx="3297256" cy="4347843"/>
          </a:xfrm>
        </p:spPr>
        <p:txBody>
          <a:bodyPr>
            <a:normAutofit fontScale="77500" lnSpcReduction="20000"/>
          </a:bodyPr>
          <a:lstStyle/>
          <a:p>
            <a:r>
              <a:rPr lang="en-US" b="1" u="sng" dirty="0" smtClean="0"/>
              <a:t>TAPVC with obstruction</a:t>
            </a:r>
          </a:p>
          <a:p>
            <a:r>
              <a:rPr lang="en-US" dirty="0" smtClean="0"/>
              <a:t>Clinical </a:t>
            </a:r>
            <a:r>
              <a:rPr lang="en-US" dirty="0"/>
              <a:t>condition is grave with minimal cardiac </a:t>
            </a:r>
            <a:r>
              <a:rPr lang="en-US" dirty="0" smtClean="0"/>
              <a:t>findings.</a:t>
            </a:r>
          </a:p>
          <a:p>
            <a:r>
              <a:rPr lang="en-US" dirty="0" smtClean="0"/>
              <a:t>Signs </a:t>
            </a:r>
            <a:r>
              <a:rPr lang="en-US" dirty="0"/>
              <a:t>of PAH </a:t>
            </a:r>
            <a:r>
              <a:rPr lang="en-US" dirty="0" smtClean="0"/>
              <a:t>present.</a:t>
            </a:r>
          </a:p>
          <a:p>
            <a:r>
              <a:rPr lang="en-US" dirty="0" smtClean="0"/>
              <a:t>Apex </a:t>
            </a:r>
            <a:r>
              <a:rPr lang="en-US" dirty="0"/>
              <a:t>impulse is of RV </a:t>
            </a:r>
            <a:r>
              <a:rPr lang="en-US" dirty="0" smtClean="0"/>
              <a:t>type.</a:t>
            </a:r>
          </a:p>
          <a:p>
            <a:r>
              <a:rPr lang="en-US" dirty="0" smtClean="0"/>
              <a:t>S1 </a:t>
            </a:r>
            <a:r>
              <a:rPr lang="en-US" dirty="0"/>
              <a:t>normal</a:t>
            </a:r>
            <a:r>
              <a:rPr lang="en-US" dirty="0" smtClean="0"/>
              <a:t>, S2 </a:t>
            </a:r>
            <a:r>
              <a:rPr lang="en-US" dirty="0"/>
              <a:t>closely split</a:t>
            </a:r>
            <a:r>
              <a:rPr lang="en-US" dirty="0" smtClean="0"/>
              <a:t>, P2 loud.</a:t>
            </a:r>
          </a:p>
          <a:p>
            <a:r>
              <a:rPr lang="en-US" dirty="0" smtClean="0"/>
              <a:t>Frequently </a:t>
            </a:r>
            <a:r>
              <a:rPr lang="en-US" dirty="0" err="1" smtClean="0"/>
              <a:t>murmurless</a:t>
            </a:r>
            <a:r>
              <a:rPr lang="en-US" dirty="0" smtClean="0"/>
              <a:t>. Occasionally loud continuous murmur over the site of venous narrowing.</a:t>
            </a:r>
            <a:endParaRPr lang="en-US" dirty="0"/>
          </a:p>
          <a:p>
            <a:r>
              <a:rPr lang="en-US" dirty="0" smtClean="0"/>
              <a:t>High frequency </a:t>
            </a:r>
            <a:r>
              <a:rPr lang="en-US" dirty="0" err="1" smtClean="0"/>
              <a:t>holosystolic</a:t>
            </a:r>
            <a:r>
              <a:rPr lang="en-US" dirty="0" smtClean="0"/>
              <a:t> murmur of TR  accompanies pulmonary hypertensive RV failure.</a:t>
            </a:r>
            <a:endParaRPr lang="en-US" dirty="0"/>
          </a:p>
          <a:p>
            <a:pPr marL="0" indent="0">
              <a:buNone/>
            </a:pPr>
            <a:endParaRPr lang="en-US" b="1" u="sng" dirty="0"/>
          </a:p>
        </p:txBody>
      </p:sp>
    </p:spTree>
    <p:extLst>
      <p:ext uri="{BB962C8B-B14F-4D97-AF65-F5344CB8AC3E}">
        <p14:creationId xmlns:p14="http://schemas.microsoft.com/office/powerpoint/2010/main" xmlns="" val="3120396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t>Incomplete RBBB.</a:t>
            </a:r>
          </a:p>
          <a:p>
            <a:pPr marL="0" indent="0">
              <a:buNone/>
            </a:pPr>
            <a:r>
              <a:rPr lang="en-US" sz="1800" dirty="0"/>
              <a:t>PR interval prolonged.</a:t>
            </a:r>
          </a:p>
          <a:p>
            <a:pPr marL="0" indent="0">
              <a:buNone/>
            </a:pPr>
            <a:endParaRPr lang="en-US" sz="1800" dirty="0"/>
          </a:p>
          <a:p>
            <a:pPr marL="0" indent="0">
              <a:buNone/>
            </a:pPr>
            <a:r>
              <a:rPr lang="en-US" sz="1800" dirty="0"/>
              <a:t>In presence of pulmonary hypertension: </a:t>
            </a:r>
          </a:p>
          <a:p>
            <a:pPr marL="300031" lvl="1" indent="0">
              <a:buNone/>
            </a:pPr>
            <a:r>
              <a:rPr lang="en-US" sz="1651" dirty="0"/>
              <a:t>P </a:t>
            </a:r>
            <a:r>
              <a:rPr lang="en-US" sz="1651" dirty="0" err="1"/>
              <a:t>Pulmonale</a:t>
            </a:r>
            <a:endParaRPr lang="en-US" sz="1651" dirty="0"/>
          </a:p>
          <a:p>
            <a:pPr marL="300031" lvl="1" indent="0">
              <a:buNone/>
            </a:pPr>
            <a:r>
              <a:rPr lang="en-US" sz="1651" dirty="0"/>
              <a:t>RAD</a:t>
            </a:r>
          </a:p>
          <a:p>
            <a:pPr marL="300031" lvl="1" indent="0">
              <a:buNone/>
            </a:pPr>
            <a:r>
              <a:rPr lang="en-US" sz="1651" dirty="0"/>
              <a:t>Tall right precordial R waves</a:t>
            </a:r>
          </a:p>
          <a:p>
            <a:pPr marL="300031" lvl="1" indent="0">
              <a:buNone/>
            </a:pPr>
            <a:r>
              <a:rPr lang="en-US" sz="1651" dirty="0"/>
              <a:t>Deep left precordial S waves</a:t>
            </a:r>
          </a:p>
        </p:txBody>
      </p:sp>
      <p:pic>
        <p:nvPicPr>
          <p:cNvPr id="4" name="Picture 3"/>
          <p:cNvPicPr>
            <a:picLocks noChangeAspect="1"/>
          </p:cNvPicPr>
          <p:nvPr/>
        </p:nvPicPr>
        <p:blipFill>
          <a:blip r:embed="rId2" cstate="print"/>
          <a:stretch>
            <a:fillRect/>
          </a:stretch>
        </p:blipFill>
        <p:spPr>
          <a:xfrm>
            <a:off x="4696563" y="4186242"/>
            <a:ext cx="4115991" cy="1643063"/>
          </a:xfrm>
          <a:prstGeom prst="rect">
            <a:avLst/>
          </a:prstGeom>
        </p:spPr>
      </p:pic>
      <p:pic>
        <p:nvPicPr>
          <p:cNvPr id="5" name="Picture 4"/>
          <p:cNvPicPr>
            <a:picLocks noChangeAspect="1"/>
          </p:cNvPicPr>
          <p:nvPr/>
        </p:nvPicPr>
        <p:blipFill>
          <a:blip r:embed="rId3" cstate="print"/>
          <a:stretch>
            <a:fillRect/>
          </a:stretch>
        </p:blipFill>
        <p:spPr>
          <a:xfrm>
            <a:off x="4586289" y="1057275"/>
            <a:ext cx="4229100" cy="2300288"/>
          </a:xfrm>
          <a:prstGeom prst="rect">
            <a:avLst/>
          </a:prstGeom>
        </p:spPr>
      </p:pic>
    </p:spTree>
    <p:extLst>
      <p:ext uri="{BB962C8B-B14F-4D97-AF65-F5344CB8AC3E}">
        <p14:creationId xmlns:p14="http://schemas.microsoft.com/office/powerpoint/2010/main" xmlns="" val="2742215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latin typeface="Calibri" panose="020F0502020204030204" pitchFamily="34" charset="0"/>
              </a:rPr>
              <a:t>CXR- </a:t>
            </a:r>
            <a:r>
              <a:rPr lang="en-US" sz="3600" dirty="0" err="1">
                <a:solidFill>
                  <a:schemeClr val="tx1"/>
                </a:solidFill>
                <a:latin typeface="Calibri" panose="020F0502020204030204" pitchFamily="34" charset="0"/>
              </a:rPr>
              <a:t>supracardiac</a:t>
            </a:r>
            <a:endParaRPr lang="en-US" dirty="0">
              <a:solidFill>
                <a:schemeClr val="tx1"/>
              </a:solidFill>
              <a:latin typeface="Calibri" panose="020F0502020204030204" pitchFamily="34" charset="0"/>
            </a:endParaRPr>
          </a:p>
        </p:txBody>
      </p:sp>
      <p:sp>
        <p:nvSpPr>
          <p:cNvPr id="3" name="Content Placeholder 2"/>
          <p:cNvSpPr>
            <a:spLocks noGrp="1"/>
          </p:cNvSpPr>
          <p:nvPr>
            <p:ph idx="1"/>
          </p:nvPr>
        </p:nvSpPr>
        <p:spPr>
          <a:xfrm>
            <a:off x="345282" y="1684682"/>
            <a:ext cx="4400628" cy="3146611"/>
          </a:xfrm>
        </p:spPr>
        <p:txBody>
          <a:bodyPr/>
          <a:lstStyle/>
          <a:p>
            <a:r>
              <a:rPr lang="en-US" dirty="0" smtClean="0"/>
              <a:t>Figure of 8 or ‘snowman’ appearance.</a:t>
            </a:r>
          </a:p>
          <a:p>
            <a:r>
              <a:rPr lang="en-US" dirty="0" smtClean="0"/>
              <a:t>Composed </a:t>
            </a:r>
            <a:r>
              <a:rPr lang="en-US" dirty="0"/>
              <a:t>of the anomalous vertical vein on the left, the left innominate vein superiorly, and the SVC on the right. </a:t>
            </a:r>
            <a:endParaRPr lang="en-US" dirty="0" smtClean="0"/>
          </a:p>
          <a:p>
            <a:r>
              <a:rPr lang="en-US" dirty="0" smtClean="0"/>
              <a:t>Not </a:t>
            </a:r>
            <a:r>
              <a:rPr lang="en-US" dirty="0"/>
              <a:t>usually present in the first few months of life</a:t>
            </a:r>
          </a:p>
        </p:txBody>
      </p:sp>
      <p:pic>
        <p:nvPicPr>
          <p:cNvPr id="4" name="Picture 2" descr="http://www.heartpearls.com/wp-content/uploads/2009/07/supracardiac-tapvc.jpg"/>
          <p:cNvPicPr>
            <a:picLocks noChangeAspect="1" noChangeArrowheads="1"/>
          </p:cNvPicPr>
          <p:nvPr/>
        </p:nvPicPr>
        <p:blipFill>
          <a:blip r:embed="rId3" cstate="print"/>
          <a:srcRect/>
          <a:stretch>
            <a:fillRect/>
          </a:stretch>
        </p:blipFill>
        <p:spPr bwMode="auto">
          <a:xfrm>
            <a:off x="5409211" y="2000251"/>
            <a:ext cx="3479007" cy="3714751"/>
          </a:xfrm>
          <a:prstGeom prst="rect">
            <a:avLst/>
          </a:prstGeom>
          <a:noFill/>
        </p:spPr>
      </p:pic>
      <p:pic>
        <p:nvPicPr>
          <p:cNvPr id="6" name="Content Placeholder 3"/>
          <p:cNvPicPr>
            <a:picLocks noChangeAspect="1"/>
          </p:cNvPicPr>
          <p:nvPr/>
        </p:nvPicPr>
        <p:blipFill>
          <a:blip r:embed="rId4"/>
          <a:stretch>
            <a:fillRect/>
          </a:stretch>
        </p:blipFill>
        <p:spPr>
          <a:xfrm>
            <a:off x="5228116" y="1998568"/>
            <a:ext cx="3915887" cy="3716432"/>
          </a:xfrm>
          <a:prstGeom prst="rect">
            <a:avLst/>
          </a:prstGeom>
        </p:spPr>
      </p:pic>
      <p:sp>
        <p:nvSpPr>
          <p:cNvPr id="7" name="AutoShape 2" descr="data:image/jpeg;base64,/9j/4AAQSkZJRgABAQAAAQABAAD/2wCEAAkGBxQQEBQSERAWFBQVFRQWFxcUFRUUFRUXFBkYFhcVFBYYHiggGholHhQUITEhJSksLi4uGB8zODMsNygtLysBCgoKDg0OGBAQGjAkHyQsLDQsLCwsLCwsLCwsLCwsLCwsLCwsLCwtLSwtLCwsLCwsLCwsLCwsLCwsLCwsLCwsLP/AABEIATEApQMBEQACEQEDEQH/xAAcAAABBAMBAAAAAAAAAAAAAAAAAgMEBQEGBwj/xABKEAABAwIDAwgFCQUGBQUAAAABAAIDBBEFEiExQVEGBxMiYXGBkRQyUqHBM0JicoKSsdHwCCOissI0Q1Njk+EXc3Sz8RUWJTVU/8QAGwEBAAIDAQEAAAAAAAAAAAAAAAECAwQFBgf/xAA5EQACAQIDBAgEBAYDAQAAAAAAAQIDEQQhMQUSQVEGYXGBkaGx0RMiMsEVM+HwFCNCUlOSQ2Jyov/aAAwDAQACEQMRAD8A7igBACAEAIAQETFq9tNTyzv9WKN8jrbbRtLjbt0QHn/FecDEKrM70l0bfYp/3eQfWHXI7b+SAoJsZmf69RK/60r3fiUBGM5O9AOxYjIz1ZXt+q9zfwKAn03KusjN2VtQOwzSOb91xI9yAuKPnPxGPbUCQcJIoyPNoafegL+g555226akik4mN74vc4P/ABQGy4fzwUL/AJVk0Ha5nSN8OjJd/CgNvwflHS1n9mqo5Ta5a1wzgcXMPWHiEBaIAQAgBACAEAIAQAgBACA1znHNsIrrf/ml/lKA8wNnINwbHiNCgHvTb+uxru31XebdviCgDPGd7m94Dx5ix9yAMgOyRh7yWn+IBAHQv3Nv9Uh38pKAbfmG1pHeCEAnpUAdKgMiWxBBsQQQRoQRsIO4oDf+SPOzU0hEdVeqh2Xcf37B9F59fufqfaCA7pgmLxVsDKinfnjeLg7CCNC1wOxwIII7EBOQAgBACAEAIAQAgBAa3zkH/wCIrv8Appf5SgPKudAGdAHSIA6RAGdALZUOGxxHcSEBk1Tvbce8koBBlugDOgDOgO6/s8PcaOqB9QVAy/WMbM3uyIDrCAEAIAQAgBACAEAIDV+c51sHrv8AkPHnp8UB5QzIDOZAGZAGdAGdAGdAGdAGdAGdABegPVnNhgXoOF08ZbaR7eml49JL1iD2tGVv2QgNqQAgBACAEAIAQAgBAabzwzZMErDxZG378rGf1IDyrmQBmQBmQBmQBmQBmQBmQGcyAMyA2Dm/wX0/EqanIux0gdJpcdHH13g8LhuXvcEB67QAgBACAEAIAQAgBACA0Pntu7CJIwQDLJE0X2HK7pLeUZWOrVVNXZu4HA1MZUdOna6Tef76zzDUU74zZ7S3v2HuO9TCcZq8XcxYjC1sPLdqxcX1/Z6PuGrq5rhdAF0AXQBdAF0AXQBdAds/ZvwW7qmtcNlqeM9ptJLp/o69pQHc0AIAQAgBACAEAICrxblHSUhtUVUUTiLhr3tDyOIZ6xHggKN/OfhgNvSye6GoI8xHYoDS+c3ljTV0MMdLKZLPc992SMy2bZvrtF75nbOC0ca8kj1PRiH8ypU5JLxz+xzp9iLEAjgdR5LQV07o9dPdnFxkrrk80V1Rg8T9gLD9HZ5H4LYhiqkdczi4nYeDq5xW6+rTweXhYrpsCePVcHd/VK2o4yL1RxK3RytH8ual25P7rzIUtBK3bGfDX8FmjWpvRnLq7MxdP6qb7s/S5HcCNossidzSlFxdmrGFJAIAugC6A9cc2OCehYVSwkWeYxJJfbnl65B7swb9lAbSgBACAEAIAQAgKDl9iUtLhlVPTj97HE4tNgcuwGSx0OUEu19lAeUn1rnOLnOLnOJLnOJc5xO0ucdSe0oDIqkA/BiBb2jgsNWiqizOhs/aVTBye6rxeq9nwZOirWu2Gx4HRaM8POPA9ZhtsYavkpWfJ5fo+5j2dYbHQ3zGdTYjfDOliN8SXXSxVyT1GnwMO1jfuhXU5rRs1p4bDyzlTj4Ib9Dj/wANvkrfFnzMX8Dhf8a8DIpY/wDDb5BPiT5slYPCr/jj4IteTOGCpq4IGtFpJGNOUAWbfrnwaHHwSKc5JMVp08PRlOCSsuC8D1KBbQLqHhDKAEAIAQAgBACAS9gcCCAQRYg6gg7QQgOJ8vOZQlzp8LcNbk0zzlAP+S86cOq6wGvW2BAcbxTDpqWQxVEL4Xj5sjS0ndcX2jtGhQEUSIBQlQDsVY5uxx7to8iqSpxlqjZo4yvR/Lm0uWq8GSmYsd7Qe7RYHhY8GdSnt2qvrin2Ze4+3E2nbcLG8NLgbkNuUH9Sa8/uONrmH53ncKroTXA2I7Vw0v6/FNCxUtPzh5hV+HLkZVjaD0mvFAZx7Q8wnw5ciXi6K1mvFCTUt9oed1KozfAwy2jh46zXdn6D2H42+mlbLTyFkjb5XgC4uCDYOBGwkajetilRcXdnI2htKNaHw6enFm+4Hz01cVhUxx1DdLuH7mXtN2gsPdlHetk4p1bkhy5pMUBEDy2UC7oZAGyAbMwAJDm6jVpNri9roDZkAIAQAgBACAEAiWQNBJ2BSlcGu4rRx1gLaiJkrNzHtDgO6+w9qzbqSsUuaFjfMtRzXdTSSUzuHysf3XHN/F4KjiibmiYxzNYjDcwiOpb/AJbw19uJbJbyBKpYm5peJ4HU0v8AaKWaHW15I3sB7iRY+Cgkr8yAMyAznQGc6AyHoBQkQGRKgFCZAbhzU0M9Ri1Mae46KRskjxezIm+uHH6TczLb8yA9UoAQAgBACAEAICpxGbM7KNjfef8Ab81mgrK5RsbaAASSAALknQADaSdwUtg1/wD4h4c1+T0sHW2YMkdH98NsR2jTtWPeRNjbKWVsjGvjcHscA5rmkOa4HUFpGhCXJH8txY7FAKTEeRdBUXM1BA4na4RtY8972Wd71ANZr+ZbC5B1I5Ye2KZx/wC6HoSUNZzBU5+Rrpmf8yNkn8pYgKqbmBkHqYiw/Whc38HlLAhScw9WNlZTnvEo/pKWIuJbzF1XzqynHcJT+LQp3RckRcxrv7zEAPqQk+8vCsoEbxtnJ/mVw4DNM+acjQtc8Rs8owHfxKso2ZKdzo2C4JT0UfRUsDIWbSGNAzHZdx2uPablVJLBACAEAIAQAgGqmXIwu4D37lMVd2IZTRNWdlEaNz4V74cMa1hs2adkbyN7Mr35fEsb4AjesciyOC+mHisZY7n+zziMklNVROuY4pWGMnYDKHF7W8Bdod3vPFSgdbAQgzZQSFkByjH+eaOOV0dJAJmNJHSveWteRtMbQLlvBxIvwtYkDYOQnOHDibjCWdDUBpdkzZ2vaNpjdYai4u0jfpextJBuLgpAy8KyII0rVZEBQSZZLbnaeO79dqTV0FqW6wlwQAgBACAEAICBiz+q0cT+H/kLJTWZWREiCuyBjH8Cir6aSmnBLJANWmzmkG7XsO4ggHhuNwSFRknIn8wk3S2bXx9Ff1jG/pAPqA2J+0qWLHYOR3JiHDKVtNBci5c97rZpHm13ut3AAbgAhBehQSCAreU9PJJQ1UcPyr6edsdjY53RuDbHdqQgPHXTkabLaW4diA3DmibJLjVJ0YPUc97iL2awRvDi47gb5e9wG9Aeo3BSQNPCsgRpArIgiSGxuNxv5K6Kl6Dda5kMoAQAgBACAEBWYses3uPw/JZaejKyGQ8NBLiAALknQAcSUnJRV3oIxcmlFXZW1PKyBnql0h+iLDzdb3XXJrbXw8PpvLs/U6tLY+In9Vo9v6FRVcs5XfJtbGPvu8zp7lyq22q0soJR837eR06WxaMfrbl5L38yqnxud/rTv7g4tHk2wXPqYzET+qb9PQ3oYOhD6YLwv6jDK97TcSOB4hxB87rEqtVO6k/FmV0YNWcV4G4clOU7pXiGY3cb5H7Lka5Xdtt69Bs3aMqkvhVdeD9zhbR2bGnF1aWnFfdG3LtnDND5Uc0uH18zp3NkhkeS55gc1oe47XOa5rhc7SQBc6m6AueSHIukwphbSxnM62eR5zSPt7TtAB2AAdiAvypIGnqUCPIroghzK6KsuKU9Rv1W/gsEtWXWg6oJBACAEAIAQFZiw6zT2H4fmstPRlZESopWzRujf6rhY20PEEdtwCqV6UasHCWjMlCtKjUVSGqNWruRsrdYXiQey7qO7gdh8wvO19izjnTd+p5P29D0VDbVKWVVW61mvf1NcrKeSE5ZY3MP0gRfuOw+C5dTDVKTtONjr0qtOqrwkn2EfpVi3TJYOlTdFi25KwulrIQ2/VeHuPBrCCb9+g8VuYCi51424O/gae0KkaeHm3xVu9/u51xetPGAgMFAIKkgaepQI8iuiCHMVdFWXNMLMaPoj8Fglqy6HFBIIAQAgBACAg4szqg8D7j+gslN5lZEOIq7IOdcvOdN9DVupaeKNzowzpHS5iLuaH5WNaW7A5vWudSRbRYmyyN25FcomYtQtn6MC7nRyRmz2h7NoFxqCCCNN6hpSVmWjJxd07Mfq+R9JLr0WQ8Y3Fo+76vuWnU2fh557tuw36e1cVDLev25+evmQP8Ah5T3+Wmt3x/jkWv+E0eb8vY2fxyv/bHz9zYcIweGlaWwsy32k6udbi4+OmzVbtGhToq0FY52IxVXESvUd/RFgsxriXvABJIAAuSdAANpJQFThfKakqnmOnq4pXgE5WPBJA2uaPnDUai41QFm4qSBl5VkCPIVZEERwzEDiQPNX0Kl8FrmQEAIAQAgBACARPHmaW8QpTs7hlJGbGx2hZ2YzSeW3NdDidR6S2odTyODRJZgka8NFgbZmkOsAL3Is0aLG4lkzYaNtHyfw9rHSFsTHWzO60ksj7k2DRq42Og0AbwF1XQkmcleWdLiRc2nec7BdzHtyvDSbZhtBF9NCbXF7XCgGyAoDN1BJUY7yopKEtFVUNjL9Wts5ziL2zZWgnLffayArOXEDsSwedtDI2R00YMZY4ZZA17XOYHbOsGuZrxsd6A4hza8mcQdilM4080DYZWySPljfGGsb6zLuAu5wuyw16x3AoD0m4qxAy9ysiCNK5WRBnDo8z825v4n9FJuysI6lssJcEAIAQAgBACAEBWYlBY5xsO3sPFZYO+RSS4jMT1ZoGoc63JabE6NjaYjpYZOkaxxDRIC0tLQ46B2osTpt2KkkSig5nOQdXRVL6qsaIv3bomR5mvc7OWkvcWEgNGW1tpJ3W1qkSVXPvygqI62OnD3sg6Fr2hpLWvc5zg5zresRlAsdnioZJtHMNjdRVUk7Z3OfHFK1sT3kuPWbd8eY6kN6p7M9tlkQNT55+Sdc/EXVUEEtRFK2MN6FjpDGWNDSwtbcgXBde1uvxUA6JzQ4FUUGGiOq6sj5XyiMm5ia4NAYbEi5LS630+N1KIN0c5SBpzlYgYkerJEEZ5ubDaVZEFvSQZGgb9p71hk7sulYeVSQQAgBACAEAICi5WcpY6CIOcM0jriNl7XttJ4NFwsc57qNbFYmNCN3rwRyet5XVcz85qHt1uGsJZGN9i0aEfWutV1JL5mzhwr4vE1owptuTeSXt7m58luVcdWMhIbMNrdgfb50d9o7No963cPio1stH+9D2eL2Pi8HSjOsk7rNxzSfJ++nWbSyRbDRzh9r1WxJDxfBqesaG1VPHMGm7c7QS0nblO0X7FFgSsPo4qeNsUETIo23sxjQ1ovqdBvJ1uosSSc6WBgvSxAhz1NgMverWIIGI4hHCwvleGNG9x9w4nsCSlGCvJ2Rlo0KleahSi2+o02XnFyvJp4Q4DQOkJ9zRs8StKWMU8oaGrteOK2ZVUKtPXR3unzt1rj7NN7FyZ5wYql4imb0MjjZpveNx4X+aTwPnfRTCsnkzWw20YVXuyVn5G6LMdEEAIAQAgBAYc4AEnQDUoDz5ymxt1bUvmJ0JswezGL5R8T2krTk953PL4mq61Ryfd2FHUT/NB039q0qs952Wh9T6K7DjgaP8RVX82S/wBY8u18fDg7qoWEuzXIDTcEGxuNljuVacG2bXSbbi2dhd2GdSd1Fa25ya5LguL6rm+YLy4fHZs7TI32hYSDvvo73HtK6lPEyjlLP1PlWG2jNNRmt7s1/U3PCOUdPU26Gdrj7JOV/wBx2q2oVqdT6WeoxGAxOH/Ng0ueq8VkW4kWSxqCxIosA6RLAwZEsLlfieNQU4vNMxml7E9Y24NGp8AqTqQh9TsbGHwlfEO1KDfp46Gj45zltF20keY+3Jo37LBqfEjuWlUx6WVNd7PRYTo1J/NiJW6lr3v2v2nP8RxWWpfnnkc926+wdjWjQDuXPqTlUd5O56jDUKOGjuUopL96vV94xFNlN1SLcXdGPaOBo4/DyoVlk+PFPg11r9HkybnuL7it6LUlc+I7QwFXA4iVCpquPNcGu39Dr3NlypNTGaaZ15Yhdrjtkj2ane5ugJ3gjbqtqlK+TOlgMS6kdyWq9DellOiCAEAIAQEXFADDI0m2Zjmg9rgRopUd7IrLRo81VV4y5rhlc0lpG8OGh8lzqz3VbiU6M7L/AInGb9RfLTzfW+C+77LcSE03NhvWpY+qTqxhFyk7JZvsLVlmgAbvf2rbhDdVj4jtfaE9oYudeWmkVyitF931tjdTNZp7dPNVquysdXons9YjHKpJfLT+bv8A6fPPuK3Mtax9b3ja6TG6iEAMqJAAALZiRp2HRbsJzilZs+GYzG1ZYqrOEsnKTXK13YfqOW9bG0ETg621jjP9KTxNWNs/JHp+itOOOnVjiM7JW4c76DH/AL7rXj5e31Y4x/TdYJ4yvfXyR77D7C2e4507vrcvcr6vH6mX16mU9mdwb90aLDKvUlrJm/T2dhKX0UoruV/HUq3FUNhiCpMbBkZd6oJ7vipRqYnFUcPDfrTUVzbsKqKd0YGa2vA3t3qzi1qaWz9s4XHuaw8r7rV8ra6NXztr4CqWXd4j9frYstF2djhdL9nqvhliYr5oa9cX7PPxLfk7iDqerhlYdWyN8QTlc3xBI8VtrJo+cYeThUi1zPRy2j0wIAQAgMOcALnYEBSVM5kdfcNg/W9bEY7qMbdzTeW3IgVg6aCzZxtB0bKBxO51ht37DxGpicMqnzR19TsbJ2ksI3CS+Vu7a1T07/3Y5T6G+GZ0czHMey92uFjw8t91zo02p2Z0OkePitmydOV99qN115vyTQ9nWzY+X2IdbJqBwH4/oLWq5yPpnRLDqlgnU4zbfcsl538RmHVzRxIWOx6PEVvh0pz5JvwRcF627HwyxFxB3U+0PwKxVVoez6Fy3cTVjzj6Ne5Fozd1uPw1WvKLeh9Enj6WDhKtWdorXJvjyRP9G+kPC6KhM4dfpxs6H0KcuxJerXoZFM3eSfIfmsioPizjYjp7J5UaHfKX2SXqOMiaPmjx1/2V1RijgYrpZtSvkpqC/wCqt5u78x0SLIo20PO1alStLfqScnzbbfixit6zD2ajw/2uqVI5He6L4t4baEE9J/K+/Tzt4lQySxB4LDofVa0I1acqctJJp9+R0DkBybdNIKmRtoozdl/7x42W4tB1vxFuNurQhvNS4HyTD4SUaj3/AOl270dgw2q+Y77J+C2Jx4o6sWWKxFgQAgKzFJ7nIO8/AfFZaceJSTIjGq7IJDGqpJCxnAYKxmWeMOt6rho9n1XbR3bOIWOcFLUrUgqkdyWn35nOsd5tJ4rupnCdnsmzJR59V3gQexYJUmtMzmVdnyWcHc51ilPJFK5ksbo3D5r2lptsBse5aE0953PpOyt2GDpRT0ir9ts/MapNXt7/AMNVEVmiNrVLYGt/4l5qxZ5lt2Pkdhis1Yeyx+HxWKqsj03RWe5jmucWvNP7ECGXK4HgVgPoGJpRr0Z0paSTXiXGdbaVz43Ok4ScZap2fcGdLFd0M6WG6GdLBRvkJfOG7T4b1jlOJ28DsHaFaUZwhu2d05ZL3fcmdG5Jc2sDWRz1L+nLmte1jbiIBwDhfe/dwHYVsUcNGylLM9ZjdsVm3Tprdtk+f6epv5jAAAAAAsABYADYAOC3kcF56jLhbUbVYguqSfO0HfsPesElZl07jyqSNzyZWlx3BSld2DKMam52nVbBjH2NVWSPsCqSOtCgDgCqSM12HxVDMk0TJW+zI0OHeL7D2qGk9S8KkoO8XZ9Rp+Ic1NFI7PEZIDrox2Zmv0XgnyIWB0I3ujaq4+tVoyozd1JW6yjq+aWUfJVbHcA9jo/MtLlPw2edls1/0yKit5ra/KQ3oX/VkI/maFSdKTVjd2VRlhMXCrJ5K97daaKV3NliYP8AZL9omg+L1g+BPke0/FMN/d5P2IeJYPNRObFVRmOQtDg27H3bctBuxxHzT5Ksqjp/LJHGn0a/Eqs8TQqpRb0ad07K/v3kIyDtPuVf4nkjLT6D/wCSv4R+7f2EOm4BUdebOlR6IbPp/XvS7XZf/NvUbfKTvVHJvVnZw+Aw2G/JpqPWln46jJQ2GeiORT82G0p/yWD7oy/Bdmi/5cew+f7QVsTU7WWzwsxpEd7VZEDmHS5X23O08d367VE1dExeZcLAXK7F5NGt46nw2frsWWmuJWRDjCuypIYFUkeaFUkdaFBIsBQBYCgHB+XvOlUPqpYaSUwwxPdHmZYPlcwlrnl+0NuDYC2mp22EEjXIjnUqIamOOrmM0EjmscX2L4sxsJGv2kAkXBvpe1jtA9AWQAgOWc99HpTTAf4kbj32c0e560cbHRnq+jNX8yn2P7P7HKCtA9SxJVjGxIaToBdSYpyUVduyHo6F7t1u/T3bVdRZw8X0h2dh771VN8o/M/LLxaO682v/ANZC0m5YZGn77nW8nBdTDflo8nWxsMbUlXpppPg9csuBsbwtgxDDwrIgjPVkQXsEmZodxC12rOxkRU177ynssP14krNBWiUepiMIwSGBVJHmhQB1oVSRYUAUEB5L5xOTs2HV8scjCI3ySPhfrlkjc64sfaGYAjcfAmCRjkRyblxSrjgjYSzM0zPF8scd+sSdxIBAG8oD18gBAaXzs0ofh+Yi/Ryxu87s/rWDEQUoZk/iFfAxdWg0npmr5XOMGJns+8/mtRUYmlPpZtWWlRLsjH7pirN9lvkFZUorgaNTbu0qn1V5dzt6WF9KrKKRzatWrVd6knLtbfqHSKbGLdOpc0tVmppo76slDu4SNAHvjctmho0d3Zb/AJTjyZurgtg6Qy8KyII0gVkQywwl92EcD7jr+ax1FmWjoVzjdzjxJ/FZeBUejVWSSGKpI81VJHAoAsKAKCEjVXSMmaWSxtkadrXtD2nvB0UAKOjjhbkijZG32Y2tY3yaLIB9ACA1znDhz4ZUjgwO+49r/wClUmrxZr4qO9RkjgPSLBY85umc6WG6BeobS1M9LCVq35cHLsTfoIdUAb/LVUdSJ16HRraFXWG6v+zS8s35G9czmKD0yWHdJDmF97o3Cwt3Pf5LLh6l5NHUewp4Cl8SU7ttKyWS14/odcct01hh6kgjyK6IHMPmy5u23xVZq9iUyNGrsgkxqrJH2KrJHmqpI4FAFhQCj5acp48LpHVEjc5uGRsBsZJHXIbfcLAknWwB0JsDBJx13PJXZ8w6ANv6nRkttwJzZvegOvcg+VseK0vTMbkex2SWO98jwAdDvaQQQfDaCgNkQAgKjle2+H1f/TTnyjcVSr9Euw2cHGMsRTjJXTkrp6PM81F54rk78uZ7d7KwP+CH+kfYSZTxPml29S8cHhqf0U4rsil9holSZWJKkxsu+Q2I+jYjTSE2HSBjvqyXjcT3B1/BZaMt2aZobQp/Ew849XpmejXrrHiBl6kEeRXRUjl1lYgU0WKgkkxqrJH2KrJHmqpI4FAFhQDmH7QOGSy4fFNG0uEE2aQDcxzS3ORwBsPtX2XUEnnfpygO+/s6YXLHTVNS8EMnfG2MEWuIc4c8cQTJl+wUB15ACAgY/HmpKhvGGUebHBVmrxZmw8lCrCT4Nep5j6F3snyK5G6+R7mW1sB/nh/vH3M+hvPzfeAp3XyNWe3dnR1rx7nf0Mtw9522HefyVtxnPrdKtmw0m5dkX90h2PC/af4AfE/krbjONiOmlP8A4aTf/ppeSv6kyGkjZsbc8Xan8lbcPNY3pDj8UnFy3Y8o5eevnY71gGIek0sM17lzBm+s3qv/AIgV06ct6KZ0qFT4lOMuaJb1kMhHkV0QNMjzXUt2AqZtpHD6R9+qhaIPUdjKhkj7FUkeaqkjjVAHAoAOaCCCLg6EHUEHcUJNUdzZ4UZem/8AT4s172BeI/8ASDujt2ZVANsijDWhrQGtaAAAAAANAABsCAWgBAJlYHNLTsIIPjohDzPNU7DG9zHesxxae9psfeFp2PJzpuMmmI6RLFd0OkSw3Q6RLDdDpEsN06XzT4pmjmpz8wiRvc7quHZqAftFbGHeqO1syb3XB8De3raR0iNIVZEErCY75iewfj+apUehMRvE2Wkv7Q940/JTTeQlqNxlWZA+wqhI+0qCRxpVSRYQCwoBlQSZQAgBACA4vzh8mXtxG8QBFUJJGNvY5o2Z5W95NyOOay15q0rczn19l1aqnXppbqtfnma2zAJiIiMp6aKWWOzr5xCCXtFh64ynqqvLrNansytUw8sRGziteZKZyWkPo/7xh9Jhllhy5nZnRNzGE3As/dvF04pczLR2RUq4aeIjJWjbLjmTsP5LRPdR5p3GOsjkDXtDWiOpZsjfe92303E9ijjHk/U2sHseniMJOtGT3o2durj4PXqHocJhZFFNJFZg6SkrAbvdTyk2jqW32a2vbTSw1Kh5Wk9NH1dZs7JwGHxuHqUVG1ZaddtVy61bxsi4oDLBK2RjAaiCMR1ELNlXTj5Ooh9pwFu02Gy5BspOMrrVarmuaNrZeIhVpPAYp7sl9LeifX1PjyevVu9DiMdRH0kT8zdh3Frhta4bWuFxoVu05xmrxMWIw1XDz3Kqs/Vc1zXWZkKzI1y1w2O0Y7dfPZ7rLDN5l46CcUizMvvbr4b/ANdiU3ZkS0KyMrMypJYVRkjzSoJHWlVJHAVAFAqAKugMoSF1ABACA17lrhUlRAySn/tFPI2aH6TmbWHscL6byAsVaDcbx1Rv7Or06dVxq/RJWfVfj3GhxszNYKfqFk5moy/QRzH5bD5r2yE7gbZrDXrLWvdLd55dv9rKYVfheLlhMV+VU0fCz0a+3fxyJ9PhUksIihY+NvS9PSucx2ajqG6vp5ha4Ze4DrW1B1vYW3XKNl3dT5MphN7ZWMlRqLfpS4xz+V/u68L5k2n5OyTMcx8Riimf0jmXAfR1Lf76A3s+Mngb2PYVdUpTVmrX8n1dRWk5bNxrlh5KdOXo+DXXxXB9RcU+AkuEszm9K5pjqAxt4qlguGl7HAZX2tqNmo1CzRpPWWvHkzBWjTjivj4ZuP7+z0ettR+jwSGFrWtaXCNxdF0hzmK/zY3HrBvYSdqvCjGOXLTq7C+LrfxVRVakVvc0rXfN9fZYlPKzowjTWZnBo3lWvZXIL5osLDctYyARdAUU0WR5b5d25bCd1cxvIcY5QyR5hVQPNKgkcBUEiwVAFAoDN1AC6AzdAYugMXQCA0C5AAubnTaeJ4nQJYltuyYEqSBtxUkDbirAZeVJAxI5WRBLwqHa89w+J/XaqVHwLRRZLEWBARMQps7bj1hs7exXhKzIauVTHLMyhIY5VZI61yqSOtcoAsOUEigVAFXQGboAugMXQGLoDBKkCC5CBtzlIGnOViBl7lZARFEXuDR4ngOKN2VyFmXjGBoAGwLXbuZBSAEAICsxGkt127PnDh2rLCXBlGiIxyu0QPNcosSOtcqgWHKCRYcgFBygkzmQBmQGMyAwXIQJLlIEFykDbnKSBpzlNgM6uNgLkq2hBcUdMI29p2n9blglK7LpWJCqSCAEAIAQFXW0Nuswabxw7uxZYzvkyjRDY9ZLEDzXqtiRwPUWAsOUEig5AZzKAGZLAMykCS5AJLlJAhz0sBpz1axAhoLjZouVOg1LajpBGOLjtPwCwSlculYkqpIIAQAgBACAEBDqqAO1bo73HvV4ztqVaKyRjmGzhb8D3FZU09Cuhlr0sBYeosSLD0sDOdRYBnSwMZ0sDBepsBBepsQNuepsB6no3P19UcT8AquaRKVy1ggawWaPHee9YXJvUslYdUEggBACAEAIAQAgBAJe0EWIuO1LghTYYD6py9m0LIqj4ld0iSUUjd1+7X3bVdTiyLMZcSNoI7xZWIDpEsA6RLAwZEsBbGOdsaT4aeai6QJEeHPPrEN95VXUXAndJsFExmtrnidVjc2yySJKqSCAEAIAQAgBACAEAIAQAgBACAS/YiBTVe1Z4lGRW7VcqWtAsMy6LBYywIAQAgBACAEAIAQH/9k="/>
          <p:cNvSpPr>
            <a:spLocks noChangeAspect="1" noChangeArrowheads="1"/>
          </p:cNvSpPr>
          <p:nvPr/>
        </p:nvSpPr>
        <p:spPr bwMode="auto">
          <a:xfrm>
            <a:off x="116681" y="748906"/>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8" name="AutoShape 4" descr="data:image/jpeg;base64,/9j/4AAQSkZJRgABAQAAAQABAAD/2wCEAAkGBxQQEBQSERAWFBQVFRQWFxcUFRUUFRUXFBkYFhcVFBYYHiggGholHhQUITEhJSksLi4uGB8zODMsNygtLysBCgoKDg0OGBAQGjAkHyQsLDQsLCwsLCwsLCwsLCwsLCwsLCwsLCwtLSwtLCwsLCwsLCwsLCwsLCwsLCwsLCwsLP/AABEIATEApQMBEQACEQEDEQH/xAAcAAABBAMBAAAAAAAAAAAAAAAAAgMEBQEGBwj/xABKEAABAwIDAwgFCQUGBQUAAAABAAIDBBEFEiExQVEGBxMiYXGBkRQyUqHBM0JicoKSsdHwCCOissI0Q1Njk+EXc3Sz8RUWJTVU/8QAGwEBAAIDAQEAAAAAAAAAAAAAAAECAwQFBgf/xAA5EQACAQIDBAgEBAYDAQAAAAAAAQIDEQQhMQUSQVEGYXGBkaGx0RMiMsEVM+HwFCNCUlOSQ2Jyov/aAAwDAQACEQMRAD8A7igBACAEAIAQETFq9tNTyzv9WKN8jrbbRtLjbt0QHn/FecDEKrM70l0bfYp/3eQfWHXI7b+SAoJsZmf69RK/60r3fiUBGM5O9AOxYjIz1ZXt+q9zfwKAn03KusjN2VtQOwzSOb91xI9yAuKPnPxGPbUCQcJIoyPNoafegL+g555226akik4mN74vc4P/ABQGy4fzwUL/AJVk0Ha5nSN8OjJd/CgNvwflHS1n9mqo5Ta5a1wzgcXMPWHiEBaIAQAgBACAEAIAQAgBACA1znHNsIrrf/ml/lKA8wNnINwbHiNCgHvTb+uxru31XebdviCgDPGd7m94Dx5ix9yAMgOyRh7yWn+IBAHQv3Nv9Uh38pKAbfmG1pHeCEAnpUAdKgMiWxBBsQQQRoQRsIO4oDf+SPOzU0hEdVeqh2Xcf37B9F59fufqfaCA7pgmLxVsDKinfnjeLg7CCNC1wOxwIII7EBOQAgBACAEAIAQAgBAa3zkH/wCIrv8Appf5SgPKudAGdAHSIA6RAGdALZUOGxxHcSEBk1Tvbce8koBBlugDOgDOgO6/s8PcaOqB9QVAy/WMbM3uyIDrCAEAIAQAgBACAEAIDV+c51sHrv8AkPHnp8UB5QzIDOZAGZAGdAGdAGdAGdAGdAGdABegPVnNhgXoOF08ZbaR7eml49JL1iD2tGVv2QgNqQAgBACAEAIAQAgBAabzwzZMErDxZG378rGf1IDyrmQBmQBmQBmQBmQBmQBmQGcyAMyA2Dm/wX0/EqanIux0gdJpcdHH13g8LhuXvcEB67QAgBACAEAIAQAgBACA0Pntu7CJIwQDLJE0X2HK7pLeUZWOrVVNXZu4HA1MZUdOna6Tef76zzDUU74zZ7S3v2HuO9TCcZq8XcxYjC1sPLdqxcX1/Z6PuGrq5rhdAF0AXQBdAF0AXQBdAds/ZvwW7qmtcNlqeM9ptJLp/o69pQHc0AIAQAgBACAEAICrxblHSUhtUVUUTiLhr3tDyOIZ6xHggKN/OfhgNvSye6GoI8xHYoDS+c3ljTV0MMdLKZLPc992SMy2bZvrtF75nbOC0ca8kj1PRiH8ypU5JLxz+xzp9iLEAjgdR5LQV07o9dPdnFxkrrk80V1Rg8T9gLD9HZ5H4LYhiqkdczi4nYeDq5xW6+rTweXhYrpsCePVcHd/VK2o4yL1RxK3RytH8ual25P7rzIUtBK3bGfDX8FmjWpvRnLq7MxdP6qb7s/S5HcCNossidzSlFxdmrGFJAIAugC6A9cc2OCehYVSwkWeYxJJfbnl65B7swb9lAbSgBACAEAIAQAgKDl9iUtLhlVPTj97HE4tNgcuwGSx0OUEu19lAeUn1rnOLnOLnOJLnOJc5xO0ucdSe0oDIqkA/BiBb2jgsNWiqizOhs/aVTBye6rxeq9nwZOirWu2Gx4HRaM8POPA9ZhtsYavkpWfJ5fo+5j2dYbHQ3zGdTYjfDOliN8SXXSxVyT1GnwMO1jfuhXU5rRs1p4bDyzlTj4Ib9Dj/wANvkrfFnzMX8Dhf8a8DIpY/wDDb5BPiT5slYPCr/jj4IteTOGCpq4IGtFpJGNOUAWbfrnwaHHwSKc5JMVp08PRlOCSsuC8D1KBbQLqHhDKAEAIAQAgBACAS9gcCCAQRYg6gg7QQgOJ8vOZQlzp8LcNbk0zzlAP+S86cOq6wGvW2BAcbxTDpqWQxVEL4Xj5sjS0ndcX2jtGhQEUSIBQlQDsVY5uxx7to8iqSpxlqjZo4yvR/Lm0uWq8GSmYsd7Qe7RYHhY8GdSnt2qvrin2Ze4+3E2nbcLG8NLgbkNuUH9Sa8/uONrmH53ncKroTXA2I7Vw0v6/FNCxUtPzh5hV+HLkZVjaD0mvFAZx7Q8wnw5ciXi6K1mvFCTUt9oed1KozfAwy2jh46zXdn6D2H42+mlbLTyFkjb5XgC4uCDYOBGwkajetilRcXdnI2htKNaHw6enFm+4Hz01cVhUxx1DdLuH7mXtN2gsPdlHetk4p1bkhy5pMUBEDy2UC7oZAGyAbMwAJDm6jVpNri9roDZkAIAQAgBACAEAiWQNBJ2BSlcGu4rRx1gLaiJkrNzHtDgO6+w9qzbqSsUuaFjfMtRzXdTSSUzuHysf3XHN/F4KjiibmiYxzNYjDcwiOpb/AJbw19uJbJbyBKpYm5peJ4HU0v8AaKWaHW15I3sB7iRY+Cgkr8yAMyAznQGc6AyHoBQkQGRKgFCZAbhzU0M9Ri1Mae46KRskjxezIm+uHH6TczLb8yA9UoAQAgBACAEAICpxGbM7KNjfef8Ab81mgrK5RsbaAASSAALknQADaSdwUtg1/wD4h4c1+T0sHW2YMkdH98NsR2jTtWPeRNjbKWVsjGvjcHscA5rmkOa4HUFpGhCXJH8txY7FAKTEeRdBUXM1BA4na4RtY8972Wd71ANZr+ZbC5B1I5Ye2KZx/wC6HoSUNZzBU5+Rrpmf8yNkn8pYgKqbmBkHqYiw/Whc38HlLAhScw9WNlZTnvEo/pKWIuJbzF1XzqynHcJT+LQp3RckRcxrv7zEAPqQk+8vCsoEbxtnJ/mVw4DNM+acjQtc8Rs8owHfxKso2ZKdzo2C4JT0UfRUsDIWbSGNAzHZdx2uPablVJLBACAEAIAQAgGqmXIwu4D37lMVd2IZTRNWdlEaNz4V74cMa1hs2adkbyN7Mr35fEsb4AjesciyOC+mHisZY7n+zziMklNVROuY4pWGMnYDKHF7W8Bdod3vPFSgdbAQgzZQSFkByjH+eaOOV0dJAJmNJHSveWteRtMbQLlvBxIvwtYkDYOQnOHDibjCWdDUBpdkzZ2vaNpjdYai4u0jfpextJBuLgpAy8KyII0rVZEBQSZZLbnaeO79dqTV0FqW6wlwQAgBACAEAICBiz+q0cT+H/kLJTWZWREiCuyBjH8Cir6aSmnBLJANWmzmkG7XsO4ggHhuNwSFRknIn8wk3S2bXx9Ff1jG/pAPqA2J+0qWLHYOR3JiHDKVtNBci5c97rZpHm13ut3AAbgAhBehQSCAreU9PJJQ1UcPyr6edsdjY53RuDbHdqQgPHXTkabLaW4diA3DmibJLjVJ0YPUc97iL2awRvDi47gb5e9wG9Aeo3BSQNPCsgRpArIgiSGxuNxv5K6Kl6Dda5kMoAQAgBACAEBWYses3uPw/JZaejKyGQ8NBLiAALknQAcSUnJRV3oIxcmlFXZW1PKyBnql0h+iLDzdb3XXJrbXw8PpvLs/U6tLY+In9Vo9v6FRVcs5XfJtbGPvu8zp7lyq22q0soJR837eR06WxaMfrbl5L38yqnxud/rTv7g4tHk2wXPqYzET+qb9PQ3oYOhD6YLwv6jDK97TcSOB4hxB87rEqtVO6k/FmV0YNWcV4G4clOU7pXiGY3cb5H7Lka5Xdtt69Bs3aMqkvhVdeD9zhbR2bGnF1aWnFfdG3LtnDND5Uc0uH18zp3NkhkeS55gc1oe47XOa5rhc7SQBc6m6AueSHIukwphbSxnM62eR5zSPt7TtAB2AAdiAvypIGnqUCPIroghzK6KsuKU9Rv1W/gsEtWXWg6oJBACAEAIAQFZiw6zT2H4fmstPRlZESopWzRujf6rhY20PEEdtwCqV6UasHCWjMlCtKjUVSGqNWruRsrdYXiQey7qO7gdh8wvO19izjnTd+p5P29D0VDbVKWVVW61mvf1NcrKeSE5ZY3MP0gRfuOw+C5dTDVKTtONjr0qtOqrwkn2EfpVi3TJYOlTdFi25KwulrIQ2/VeHuPBrCCb9+g8VuYCi51424O/gae0KkaeHm3xVu9/u51xetPGAgMFAIKkgaepQI8iuiCHMVdFWXNMLMaPoj8Fglqy6HFBIIAQAgBACAg4szqg8D7j+gslN5lZEOIq7IOdcvOdN9DVupaeKNzowzpHS5iLuaH5WNaW7A5vWudSRbRYmyyN25FcomYtQtn6MC7nRyRmz2h7NoFxqCCCNN6hpSVmWjJxd07Mfq+R9JLr0WQ8Y3Fo+76vuWnU2fh557tuw36e1cVDLev25+evmQP8Ah5T3+Wmt3x/jkWv+E0eb8vY2fxyv/bHz9zYcIweGlaWwsy32k6udbi4+OmzVbtGhToq0FY52IxVXESvUd/RFgsxriXvABJIAAuSdAANpJQFThfKakqnmOnq4pXgE5WPBJA2uaPnDUai41QFm4qSBl5VkCPIVZEERwzEDiQPNX0Kl8FrmQEAIAQAgBACARPHmaW8QpTs7hlJGbGx2hZ2YzSeW3NdDidR6S2odTyODRJZgka8NFgbZmkOsAL3Is0aLG4lkzYaNtHyfw9rHSFsTHWzO60ksj7k2DRq42Og0AbwF1XQkmcleWdLiRc2nec7BdzHtyvDSbZhtBF9NCbXF7XCgGyAoDN1BJUY7yopKEtFVUNjL9Wts5ziL2zZWgnLffayArOXEDsSwedtDI2R00YMZY4ZZA17XOYHbOsGuZrxsd6A4hza8mcQdilM4080DYZWySPljfGGsb6zLuAu5wuyw16x3AoD0m4qxAy9ysiCNK5WRBnDo8z825v4n9FJuysI6lssJcEAIAQAgBACAEBWYlBY5xsO3sPFZYO+RSS4jMT1ZoGoc63JabE6NjaYjpYZOkaxxDRIC0tLQ46B2osTpt2KkkSig5nOQdXRVL6qsaIv3bomR5mvc7OWkvcWEgNGW1tpJ3W1qkSVXPvygqI62OnD3sg6Fr2hpLWvc5zg5zresRlAsdnioZJtHMNjdRVUk7Z3OfHFK1sT3kuPWbd8eY6kN6p7M9tlkQNT55+Sdc/EXVUEEtRFK2MN6FjpDGWNDSwtbcgXBde1uvxUA6JzQ4FUUGGiOq6sj5XyiMm5ia4NAYbEi5LS630+N1KIN0c5SBpzlYgYkerJEEZ5ubDaVZEFvSQZGgb9p71hk7sulYeVSQQAgBACAEAICi5WcpY6CIOcM0jriNl7XttJ4NFwsc57qNbFYmNCN3rwRyet5XVcz85qHt1uGsJZGN9i0aEfWutV1JL5mzhwr4vE1owptuTeSXt7m58luVcdWMhIbMNrdgfb50d9o7No963cPio1stH+9D2eL2Pi8HSjOsk7rNxzSfJ++nWbSyRbDRzh9r1WxJDxfBqesaG1VPHMGm7c7QS0nblO0X7FFgSsPo4qeNsUETIo23sxjQ1ovqdBvJ1uosSSc6WBgvSxAhz1NgMverWIIGI4hHCwvleGNG9x9w4nsCSlGCvJ2Rlo0KleahSi2+o02XnFyvJp4Q4DQOkJ9zRs8StKWMU8oaGrteOK2ZVUKtPXR3unzt1rj7NN7FyZ5wYql4imb0MjjZpveNx4X+aTwPnfRTCsnkzWw20YVXuyVn5G6LMdEEAIAQAgBAYc4AEnQDUoDz5ymxt1bUvmJ0JswezGL5R8T2krTk953PL4mq61Ryfd2FHUT/NB039q0qs952Wh9T6K7DjgaP8RVX82S/wBY8u18fDg7qoWEuzXIDTcEGxuNljuVacG2bXSbbi2dhd2GdSd1Fa25ya5LguL6rm+YLy4fHZs7TI32hYSDvvo73HtK6lPEyjlLP1PlWG2jNNRmt7s1/U3PCOUdPU26Gdrj7JOV/wBx2q2oVqdT6WeoxGAxOH/Ng0ueq8VkW4kWSxqCxIosA6RLAwZEsLlfieNQU4vNMxml7E9Y24NGp8AqTqQh9TsbGHwlfEO1KDfp46Gj45zltF20keY+3Jo37LBqfEjuWlUx6WVNd7PRYTo1J/NiJW6lr3v2v2nP8RxWWpfnnkc926+wdjWjQDuXPqTlUd5O56jDUKOGjuUopL96vV94xFNlN1SLcXdGPaOBo4/DyoVlk+PFPg11r9HkybnuL7it6LUlc+I7QwFXA4iVCpquPNcGu39Dr3NlypNTGaaZ15Yhdrjtkj2ane5ugJ3gjbqtqlK+TOlgMS6kdyWq9DellOiCAEAIAQEXFADDI0m2Zjmg9rgRopUd7IrLRo81VV4y5rhlc0lpG8OGh8lzqz3VbiU6M7L/AInGb9RfLTzfW+C+77LcSE03NhvWpY+qTqxhFyk7JZvsLVlmgAbvf2rbhDdVj4jtfaE9oYudeWmkVyitF931tjdTNZp7dPNVquysdXons9YjHKpJfLT+bv8A6fPPuK3Mtax9b3ja6TG6iEAMqJAAALZiRp2HRbsJzilZs+GYzG1ZYqrOEsnKTXK13YfqOW9bG0ETg621jjP9KTxNWNs/JHp+itOOOnVjiM7JW4c76DH/AL7rXj5e31Y4x/TdYJ4yvfXyR77D7C2e4507vrcvcr6vH6mX16mU9mdwb90aLDKvUlrJm/T2dhKX0UoruV/HUq3FUNhiCpMbBkZd6oJ7vipRqYnFUcPDfrTUVzbsKqKd0YGa2vA3t3qzi1qaWz9s4XHuaw8r7rV8ra6NXztr4CqWXd4j9frYstF2djhdL9nqvhliYr5oa9cX7PPxLfk7iDqerhlYdWyN8QTlc3xBI8VtrJo+cYeThUi1zPRy2j0wIAQAgMOcALnYEBSVM5kdfcNg/W9bEY7qMbdzTeW3IgVg6aCzZxtB0bKBxO51ht37DxGpicMqnzR19TsbJ2ksI3CS+Vu7a1T07/3Y5T6G+GZ0czHMey92uFjw8t91zo02p2Z0OkePitmydOV99qN115vyTQ9nWzY+X2IdbJqBwH4/oLWq5yPpnRLDqlgnU4zbfcsl538RmHVzRxIWOx6PEVvh0pz5JvwRcF627HwyxFxB3U+0PwKxVVoez6Fy3cTVjzj6Ne5Fozd1uPw1WvKLeh9Enj6WDhKtWdorXJvjyRP9G+kPC6KhM4dfpxs6H0KcuxJerXoZFM3eSfIfmsioPizjYjp7J5UaHfKX2SXqOMiaPmjx1/2V1RijgYrpZtSvkpqC/wCqt5u78x0SLIo20PO1alStLfqScnzbbfixit6zD2ajw/2uqVI5He6L4t4baEE9J/K+/Tzt4lQySxB4LDofVa0I1acqctJJp9+R0DkBybdNIKmRtoozdl/7x42W4tB1vxFuNurQhvNS4HyTD4SUaj3/AOl270dgw2q+Y77J+C2Jx4o6sWWKxFgQAgKzFJ7nIO8/AfFZaceJSTIjGq7IJDGqpJCxnAYKxmWeMOt6rho9n1XbR3bOIWOcFLUrUgqkdyWn35nOsd5tJ4rupnCdnsmzJR59V3gQexYJUmtMzmVdnyWcHc51ilPJFK5ksbo3D5r2lptsBse5aE0953PpOyt2GDpRT0ir9ts/MapNXt7/AMNVEVmiNrVLYGt/4l5qxZ5lt2Pkdhis1Yeyx+HxWKqsj03RWe5jmucWvNP7ECGXK4HgVgPoGJpRr0Z0paSTXiXGdbaVz43Ok4ScZap2fcGdLFd0M6WG6GdLBRvkJfOG7T4b1jlOJ28DsHaFaUZwhu2d05ZL3fcmdG5Jc2sDWRz1L+nLmte1jbiIBwDhfe/dwHYVsUcNGylLM9ZjdsVm3Tprdtk+f6epv5jAAAAAAsABYADYAOC3kcF56jLhbUbVYguqSfO0HfsPesElZl07jyqSNzyZWlx3BSld2DKMam52nVbBjH2NVWSPsCqSOtCgDgCqSM12HxVDMk0TJW+zI0OHeL7D2qGk9S8KkoO8XZ9Rp+Ic1NFI7PEZIDrox2Zmv0XgnyIWB0I3ujaq4+tVoyozd1JW6yjq+aWUfJVbHcA9jo/MtLlPw2edls1/0yKit5ra/KQ3oX/VkI/maFSdKTVjd2VRlhMXCrJ5K97daaKV3NliYP8AZL9omg+L1g+BPke0/FMN/d5P2IeJYPNRObFVRmOQtDg27H3bctBuxxHzT5Ksqjp/LJHGn0a/Eqs8TQqpRb0ad07K/v3kIyDtPuVf4nkjLT6D/wCSv4R+7f2EOm4BUdebOlR6IbPp/XvS7XZf/NvUbfKTvVHJvVnZw+Aw2G/JpqPWln46jJQ2GeiORT82G0p/yWD7oy/Bdmi/5cew+f7QVsTU7WWzwsxpEd7VZEDmHS5X23O08d367VE1dExeZcLAXK7F5NGt46nw2frsWWmuJWRDjCuypIYFUkeaFUkdaFBIsBQBYCgHB+XvOlUPqpYaSUwwxPdHmZYPlcwlrnl+0NuDYC2mp22EEjXIjnUqIamOOrmM0EjmscX2L4sxsJGv2kAkXBvpe1jtA9AWQAgOWc99HpTTAf4kbj32c0e560cbHRnq+jNX8yn2P7P7HKCtA9SxJVjGxIaToBdSYpyUVduyHo6F7t1u/T3bVdRZw8X0h2dh771VN8o/M/LLxaO682v/ANZC0m5YZGn77nW8nBdTDflo8nWxsMbUlXpppPg9csuBsbwtgxDDwrIgjPVkQXsEmZodxC12rOxkRU177ynssP14krNBWiUepiMIwSGBVJHmhQB1oVSRYUAUEB5L5xOTs2HV8scjCI3ySPhfrlkjc64sfaGYAjcfAmCRjkRyblxSrjgjYSzM0zPF8scd+sSdxIBAG8oD18gBAaXzs0ofh+Yi/Ryxu87s/rWDEQUoZk/iFfAxdWg0npmr5XOMGJns+8/mtRUYmlPpZtWWlRLsjH7pirN9lvkFZUorgaNTbu0qn1V5dzt6WF9KrKKRzatWrVd6knLtbfqHSKbGLdOpc0tVmppo76slDu4SNAHvjctmho0d3Zb/AJTjyZurgtg6Qy8KyII0gVkQywwl92EcD7jr+ax1FmWjoVzjdzjxJ/FZeBUejVWSSGKpI81VJHAoAsKAKCEjVXSMmaWSxtkadrXtD2nvB0UAKOjjhbkijZG32Y2tY3yaLIB9ACA1znDhz4ZUjgwO+49r/wClUmrxZr4qO9RkjgPSLBY85umc6WG6BeobS1M9LCVq35cHLsTfoIdUAb/LVUdSJ16HRraFXWG6v+zS8s35G9czmKD0yWHdJDmF97o3Cwt3Pf5LLh6l5NHUewp4Cl8SU7ttKyWS14/odcct01hh6kgjyK6IHMPmy5u23xVZq9iUyNGrsgkxqrJH2KrJHmqpI4FAFhQCj5acp48LpHVEjc5uGRsBsZJHXIbfcLAknWwB0JsDBJx13PJXZ8w6ANv6nRkttwJzZvegOvcg+VseK0vTMbkex2SWO98jwAdDvaQQQfDaCgNkQAgKjle2+H1f/TTnyjcVSr9Euw2cHGMsRTjJXTkrp6PM81F54rk78uZ7d7KwP+CH+kfYSZTxPml29S8cHhqf0U4rsil9holSZWJKkxsu+Q2I+jYjTSE2HSBjvqyXjcT3B1/BZaMt2aZobQp/Ew849XpmejXrrHiBl6kEeRXRUjl1lYgU0WKgkkxqrJH2KrJHmqpI4FAFhQDmH7QOGSy4fFNG0uEE2aQDcxzS3ORwBsPtX2XUEnnfpygO+/s6YXLHTVNS8EMnfG2MEWuIc4c8cQTJl+wUB15ACAgY/HmpKhvGGUebHBVmrxZmw8lCrCT4Nep5j6F3snyK5G6+R7mW1sB/nh/vH3M+hvPzfeAp3XyNWe3dnR1rx7nf0Mtw9522HefyVtxnPrdKtmw0m5dkX90h2PC/af4AfE/krbjONiOmlP8A4aTf/ppeSv6kyGkjZsbc8Xan8lbcPNY3pDj8UnFy3Y8o5eevnY71gGIek0sM17lzBm+s3qv/AIgV06ct6KZ0qFT4lOMuaJb1kMhHkV0QNMjzXUt2AqZtpHD6R9+qhaIPUdjKhkj7FUkeaqkjjVAHAoAOaCCCLg6EHUEHcUJNUdzZ4UZem/8AT4s172BeI/8ASDujt2ZVANsijDWhrQGtaAAAAAANAABsCAWgBAJlYHNLTsIIPjohDzPNU7DG9zHesxxae9psfeFp2PJzpuMmmI6RLFd0OkSw3Q6RLDdDpEsN06XzT4pmjmpz8wiRvc7quHZqAftFbGHeqO1syb3XB8De3raR0iNIVZEErCY75iewfj+apUehMRvE2Wkv7Q940/JTTeQlqNxlWZA+wqhI+0qCRxpVSRYQCwoBlQSZQAgBACA4vzh8mXtxG8QBFUJJGNvY5o2Z5W95NyOOay15q0rczn19l1aqnXppbqtfnma2zAJiIiMp6aKWWOzr5xCCXtFh64ynqqvLrNansytUw8sRGziteZKZyWkPo/7xh9Jhllhy5nZnRNzGE3As/dvF04pczLR2RUq4aeIjJWjbLjmTsP5LRPdR5p3GOsjkDXtDWiOpZsjfe92303E9ijjHk/U2sHseniMJOtGT3o2durj4PXqHocJhZFFNJFZg6SkrAbvdTyk2jqW32a2vbTSw1Kh5Wk9NH1dZs7JwGHxuHqUVG1ZaddtVy61bxsi4oDLBK2RjAaiCMR1ELNlXTj5Ooh9pwFu02Gy5BspOMrrVarmuaNrZeIhVpPAYp7sl9LeifX1PjyevVu9DiMdRH0kT8zdh3Frhta4bWuFxoVu05xmrxMWIw1XDz3Kqs/Vc1zXWZkKzI1y1w2O0Y7dfPZ7rLDN5l46CcUizMvvbr4b/ANdiU3ZkS0KyMrMypJYVRkjzSoJHWlVJHAVAFAqAKugMoSF1ABACA17lrhUlRAySn/tFPI2aH6TmbWHscL6byAsVaDcbx1Rv7Or06dVxq/RJWfVfj3GhxszNYKfqFk5moy/QRzH5bD5r2yE7gbZrDXrLWvdLd55dv9rKYVfheLlhMV+VU0fCz0a+3fxyJ9PhUksIihY+NvS9PSucx2ajqG6vp5ha4Ze4DrW1B1vYW3XKNl3dT5MphN7ZWMlRqLfpS4xz+V/u68L5k2n5OyTMcx8Riimf0jmXAfR1Lf76A3s+Mngb2PYVdUpTVmrX8n1dRWk5bNxrlh5KdOXo+DXXxXB9RcU+AkuEszm9K5pjqAxt4qlguGl7HAZX2tqNmo1CzRpPWWvHkzBWjTjivj4ZuP7+z0ettR+jwSGFrWtaXCNxdF0hzmK/zY3HrBvYSdqvCjGOXLTq7C+LrfxVRVakVvc0rXfN9fZYlPKzowjTWZnBo3lWvZXIL5osLDctYyARdAUU0WR5b5d25bCd1cxvIcY5QyR5hVQPNKgkcBUEiwVAFAoDN1AC6AzdAYugMXQCA0C5AAubnTaeJ4nQJYltuyYEqSBtxUkDbirAZeVJAxI5WRBLwqHa89w+J/XaqVHwLRRZLEWBARMQps7bj1hs7exXhKzIauVTHLMyhIY5VZI61yqSOtcoAsOUEigVAFXQGboAugMXQGLoDBKkCC5CBtzlIGnOViBl7lZARFEXuDR4ngOKN2VyFmXjGBoAGwLXbuZBSAEAICsxGkt127PnDh2rLCXBlGiIxyu0QPNcosSOtcqgWHKCRYcgFBygkzmQBmQGMyAwXIQJLlIEFykDbnKSBpzlNgM6uNgLkq2hBcUdMI29p2n9blglK7LpWJCqSCAEAIAQFXW0Nuswabxw7uxZYzvkyjRDY9ZLEDzXqtiRwPUWAsOUEig5AZzKAGZLAMykCS5AJLlJAhz0sBpz1axAhoLjZouVOg1LajpBGOLjtPwCwSlculYkqpIIAQAgBACAEBDqqAO1bo73HvV4ztqVaKyRjmGzhb8D3FZU09Cuhlr0sBYeosSLD0sDOdRYBnSwMZ0sDBepsBBepsQNuepsB6no3P19UcT8AquaRKVy1ggawWaPHee9YXJvUslYdUEggBACAEAIAQAgBAJe0EWIuO1LghTYYD6py9m0LIqj4ld0iSUUjd1+7X3bVdTiyLMZcSNoI7xZWIDpEsA6RLAwZEsBbGOdsaT4aeai6QJEeHPPrEN95VXUXAndJsFExmtrnidVjc2yySJKqSCAEAIAQAgBACAEAIAQAgBACAS/YiBTVe1Z4lGRW7VcqWtAsMy6LBYywIAQAgBACAEAIAQH/9k="/>
          <p:cNvSpPr>
            <a:spLocks noChangeAspect="1" noChangeArrowheads="1"/>
          </p:cNvSpPr>
          <p:nvPr/>
        </p:nvSpPr>
        <p:spPr bwMode="auto">
          <a:xfrm>
            <a:off x="230981" y="863206"/>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pic>
        <p:nvPicPr>
          <p:cNvPr id="9" name="Picture 8"/>
          <p:cNvPicPr>
            <a:picLocks noChangeAspect="1"/>
          </p:cNvPicPr>
          <p:nvPr/>
        </p:nvPicPr>
        <p:blipFill>
          <a:blip r:embed="rId5"/>
          <a:stretch>
            <a:fillRect/>
          </a:stretch>
        </p:blipFill>
        <p:spPr>
          <a:xfrm>
            <a:off x="3278389" y="3144863"/>
            <a:ext cx="2040272" cy="2855888"/>
          </a:xfrm>
          <a:prstGeom prst="rect">
            <a:avLst/>
          </a:prstGeom>
        </p:spPr>
      </p:pic>
    </p:spTree>
    <p:extLst>
      <p:ext uri="{BB962C8B-B14F-4D97-AF65-F5344CB8AC3E}">
        <p14:creationId xmlns:p14="http://schemas.microsoft.com/office/powerpoint/2010/main" xmlns="" val="789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CXR- obstructive TAPVC</a:t>
            </a:r>
            <a:endParaRPr lang="en-US" dirty="0"/>
          </a:p>
        </p:txBody>
      </p:sp>
      <p:sp>
        <p:nvSpPr>
          <p:cNvPr id="3" name="Content Placeholder 2"/>
          <p:cNvSpPr>
            <a:spLocks noGrp="1"/>
          </p:cNvSpPr>
          <p:nvPr>
            <p:ph idx="1"/>
          </p:nvPr>
        </p:nvSpPr>
        <p:spPr>
          <a:xfrm>
            <a:off x="827486" y="2396942"/>
            <a:ext cx="3314036" cy="3146611"/>
          </a:xfrm>
        </p:spPr>
        <p:txBody>
          <a:bodyPr>
            <a:normAutofit fontScale="92500" lnSpcReduction="10000"/>
          </a:bodyPr>
          <a:lstStyle/>
          <a:p>
            <a:pPr>
              <a:buNone/>
            </a:pPr>
            <a:r>
              <a:rPr lang="en-US" sz="1800" b="1" dirty="0"/>
              <a:t>Ground-glass appearance</a:t>
            </a:r>
          </a:p>
          <a:p>
            <a:r>
              <a:rPr lang="en-US" dirty="0"/>
              <a:t>Diffuse reticular pattern </a:t>
            </a:r>
          </a:p>
          <a:p>
            <a:r>
              <a:rPr lang="en-US" dirty="0"/>
              <a:t>Cardiac size is normal</a:t>
            </a:r>
          </a:p>
          <a:p>
            <a:r>
              <a:rPr lang="en-US" dirty="0" err="1"/>
              <a:t>Kerley</a:t>
            </a:r>
            <a:r>
              <a:rPr lang="en-US" dirty="0"/>
              <a:t> B lines may be present</a:t>
            </a:r>
          </a:p>
          <a:p>
            <a:r>
              <a:rPr lang="en-US" dirty="0"/>
              <a:t>This pattern also seen in other causes of pulmonary venous obstruction.</a:t>
            </a:r>
          </a:p>
          <a:p>
            <a:endParaRPr lang="en-US" dirty="0"/>
          </a:p>
        </p:txBody>
      </p:sp>
      <p:pic>
        <p:nvPicPr>
          <p:cNvPr id="5" name="Picture 2" descr="http://t1.gstatic.com/images?q=tbn:ANd9GcT3yaW_JHt2gCHlj0gSPpzIG_7U2ZwZzPZu7ylSwmoT7FYUfT5t7w"/>
          <p:cNvPicPr>
            <a:picLocks noChangeAspect="1" noChangeArrowheads="1"/>
          </p:cNvPicPr>
          <p:nvPr/>
        </p:nvPicPr>
        <p:blipFill>
          <a:blip r:embed="rId3" cstate="print"/>
          <a:srcRect/>
          <a:stretch>
            <a:fillRect/>
          </a:stretch>
        </p:blipFill>
        <p:spPr bwMode="auto">
          <a:xfrm>
            <a:off x="5394367" y="2239242"/>
            <a:ext cx="2857500" cy="3314700"/>
          </a:xfrm>
          <a:prstGeom prst="rect">
            <a:avLst/>
          </a:prstGeom>
          <a:noFill/>
        </p:spPr>
      </p:pic>
    </p:spTree>
    <p:extLst>
      <p:ext uri="{BB962C8B-B14F-4D97-AF65-F5344CB8AC3E}">
        <p14:creationId xmlns:p14="http://schemas.microsoft.com/office/powerpoint/2010/main" xmlns="" val="1622077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Echocardiography</a:t>
            </a:r>
            <a:endParaRPr lang="en-US" dirty="0"/>
          </a:p>
        </p:txBody>
      </p:sp>
      <p:sp>
        <p:nvSpPr>
          <p:cNvPr id="3" name="Content Placeholder 2"/>
          <p:cNvSpPr>
            <a:spLocks noGrp="1"/>
          </p:cNvSpPr>
          <p:nvPr>
            <p:ph idx="1"/>
          </p:nvPr>
        </p:nvSpPr>
        <p:spPr/>
        <p:txBody>
          <a:bodyPr/>
          <a:lstStyle/>
          <a:p>
            <a:r>
              <a:rPr lang="en-US" dirty="0"/>
              <a:t>2D echo with </a:t>
            </a:r>
            <a:r>
              <a:rPr lang="en-US" dirty="0" err="1"/>
              <a:t>colour</a:t>
            </a:r>
            <a:r>
              <a:rPr lang="en-US" dirty="0"/>
              <a:t> Doppler is the definitive non-invasive  method for diagnosis of TAPVC</a:t>
            </a:r>
            <a:r>
              <a:rPr lang="en-US" dirty="0" smtClean="0"/>
              <a:t>.</a:t>
            </a:r>
          </a:p>
          <a:p>
            <a:endParaRPr lang="en-US" sz="1200" dirty="0">
              <a:latin typeface="Arial Narrow" pitchFamily="34" charset="0"/>
            </a:endParaRPr>
          </a:p>
          <a:p>
            <a:endParaRPr lang="en-US" sz="1200" dirty="0">
              <a:latin typeface="Arial Narrow" pitchFamily="34" charset="0"/>
            </a:endParaRPr>
          </a:p>
          <a:p>
            <a:r>
              <a:rPr lang="en-US" dirty="0"/>
              <a:t>A sensitivity of 100% and specificity of 85% is claimed for detection of obstruction by 2D echo with </a:t>
            </a:r>
            <a:r>
              <a:rPr lang="en-US" dirty="0" err="1"/>
              <a:t>colour</a:t>
            </a:r>
            <a:r>
              <a:rPr lang="en-US" dirty="0"/>
              <a:t> </a:t>
            </a:r>
            <a:r>
              <a:rPr lang="en-US" dirty="0" err="1"/>
              <a:t>doppler</a:t>
            </a:r>
            <a:r>
              <a:rPr lang="en-US" sz="1200" dirty="0"/>
              <a:t>.</a:t>
            </a:r>
          </a:p>
          <a:p>
            <a:pPr>
              <a:buNone/>
            </a:pPr>
            <a:r>
              <a:rPr lang="en-US" sz="1200" dirty="0">
                <a:latin typeface="Arial Narrow" pitchFamily="34" charset="0"/>
              </a:rPr>
              <a:t>                                                                                          J Am </a:t>
            </a:r>
            <a:r>
              <a:rPr lang="en-US" sz="1200" dirty="0" err="1">
                <a:latin typeface="Arial Narrow" pitchFamily="34" charset="0"/>
              </a:rPr>
              <a:t>Coll</a:t>
            </a:r>
            <a:r>
              <a:rPr lang="en-US" sz="1200" dirty="0">
                <a:latin typeface="Arial Narrow" pitchFamily="34" charset="0"/>
              </a:rPr>
              <a:t> </a:t>
            </a:r>
            <a:r>
              <a:rPr lang="en-US" sz="1200" dirty="0" err="1">
                <a:latin typeface="Arial Narrow" pitchFamily="34" charset="0"/>
              </a:rPr>
              <a:t>Cardiol</a:t>
            </a:r>
            <a:r>
              <a:rPr lang="en-US" sz="1200" dirty="0">
                <a:latin typeface="Arial Narrow" pitchFamily="34" charset="0"/>
              </a:rPr>
              <a:t> 1991;18:1746-1751</a:t>
            </a:r>
          </a:p>
          <a:p>
            <a:endParaRPr lang="en-US" sz="1200" dirty="0">
              <a:latin typeface="Arial Narrow" pitchFamily="34" charset="0"/>
            </a:endParaRPr>
          </a:p>
          <a:p>
            <a:pPr>
              <a:buNone/>
            </a:pPr>
            <a:endParaRPr lang="en-US" sz="1200" dirty="0">
              <a:latin typeface="Arial Narrow" pitchFamily="34" charset="0"/>
            </a:endParaRPr>
          </a:p>
          <a:p>
            <a:pPr marL="0" indent="0">
              <a:buNone/>
            </a:pPr>
            <a:endParaRPr lang="en-US" dirty="0"/>
          </a:p>
        </p:txBody>
      </p:sp>
    </p:spTree>
    <p:extLst>
      <p:ext uri="{BB962C8B-B14F-4D97-AF65-F5344CB8AC3E}">
        <p14:creationId xmlns:p14="http://schemas.microsoft.com/office/powerpoint/2010/main" xmlns="" val="1804954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1800" dirty="0">
                <a:latin typeface="Comic Sans MS" pitchFamily="66" charset="0"/>
              </a:rPr>
              <a:t>VENOUS SYSTEM OF THE EMBRYO</a:t>
            </a:r>
          </a:p>
          <a:p>
            <a:pPr>
              <a:buNone/>
            </a:pPr>
            <a:endParaRPr lang="en-US" sz="1800" dirty="0">
              <a:solidFill>
                <a:srgbClr val="C00000"/>
              </a:solidFill>
              <a:latin typeface="Calibri" pitchFamily="34" charset="0"/>
            </a:endParaRPr>
          </a:p>
          <a:p>
            <a:pPr marL="394325">
              <a:buFont typeface="Wingdings" pitchFamily="2" charset="2"/>
              <a:buChar char="Ø"/>
            </a:pPr>
            <a:r>
              <a:rPr lang="en-US" b="1" dirty="0">
                <a:latin typeface="Calibri" pitchFamily="34" charset="0"/>
              </a:rPr>
              <a:t>VITELLINE VEINS (OMPHALOMESENTERIC VEINS)-</a:t>
            </a:r>
          </a:p>
          <a:p>
            <a:pPr marL="394325">
              <a:buNone/>
            </a:pPr>
            <a:r>
              <a:rPr lang="en-US" dirty="0">
                <a:latin typeface="Calibri" pitchFamily="34" charset="0"/>
              </a:rPr>
              <a:t>                 These veins carry blood from the yolk sac to the sinus </a:t>
            </a:r>
            <a:r>
              <a:rPr lang="en-US" dirty="0" err="1">
                <a:latin typeface="Calibri" pitchFamily="34" charset="0"/>
              </a:rPr>
              <a:t>venosus</a:t>
            </a:r>
            <a:r>
              <a:rPr lang="en-US" dirty="0">
                <a:latin typeface="Calibri" pitchFamily="34" charset="0"/>
              </a:rPr>
              <a:t>.</a:t>
            </a:r>
          </a:p>
          <a:p>
            <a:pPr marL="394325">
              <a:buNone/>
            </a:pPr>
            <a:endParaRPr lang="en-US" dirty="0">
              <a:latin typeface="Calibri" pitchFamily="34" charset="0"/>
            </a:endParaRPr>
          </a:p>
          <a:p>
            <a:pPr marL="394325">
              <a:buFont typeface="Wingdings" pitchFamily="2" charset="2"/>
              <a:buChar char="Ø"/>
            </a:pPr>
            <a:r>
              <a:rPr lang="en-US" b="1" dirty="0">
                <a:latin typeface="Calibri" pitchFamily="34" charset="0"/>
              </a:rPr>
              <a:t>UMBILICAL VEINS-</a:t>
            </a:r>
          </a:p>
          <a:p>
            <a:pPr marL="394325">
              <a:buNone/>
            </a:pPr>
            <a:r>
              <a:rPr lang="en-US" dirty="0">
                <a:latin typeface="Calibri" pitchFamily="34" charset="0"/>
              </a:rPr>
              <a:t>                 Carrying oxygenated blood from chorionic villi to the embryo.</a:t>
            </a:r>
          </a:p>
          <a:p>
            <a:pPr marL="394325">
              <a:buNone/>
            </a:pPr>
            <a:endParaRPr lang="en-US" dirty="0">
              <a:latin typeface="Calibri" pitchFamily="34" charset="0"/>
            </a:endParaRPr>
          </a:p>
          <a:p>
            <a:pPr marL="394325">
              <a:buFont typeface="Wingdings" pitchFamily="2" charset="2"/>
              <a:buChar char="Ø"/>
            </a:pPr>
            <a:r>
              <a:rPr lang="en-US" b="1" dirty="0">
                <a:latin typeface="Calibri" pitchFamily="34" charset="0"/>
              </a:rPr>
              <a:t>CARDINAL VEINS-</a:t>
            </a:r>
          </a:p>
          <a:p>
            <a:pPr marL="394325">
              <a:buNone/>
            </a:pPr>
            <a:r>
              <a:rPr lang="en-US" dirty="0">
                <a:latin typeface="Calibri" pitchFamily="34" charset="0"/>
              </a:rPr>
              <a:t>                 These  veins drain the body of the embryo proper.</a:t>
            </a:r>
          </a:p>
          <a:p>
            <a:endParaRPr lang="en-US" dirty="0"/>
          </a:p>
        </p:txBody>
      </p:sp>
    </p:spTree>
    <p:extLst>
      <p:ext uri="{BB962C8B-B14F-4D97-AF65-F5344CB8AC3E}">
        <p14:creationId xmlns:p14="http://schemas.microsoft.com/office/powerpoint/2010/main" xmlns="" val="2494291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Echocardiography</a:t>
            </a:r>
            <a:endParaRPr lang="en-US" dirty="0"/>
          </a:p>
        </p:txBody>
      </p:sp>
      <p:sp>
        <p:nvSpPr>
          <p:cNvPr id="3" name="Content Placeholder 2"/>
          <p:cNvSpPr>
            <a:spLocks noGrp="1"/>
          </p:cNvSpPr>
          <p:nvPr>
            <p:ph idx="1"/>
          </p:nvPr>
        </p:nvSpPr>
        <p:spPr>
          <a:xfrm>
            <a:off x="827485" y="2100267"/>
            <a:ext cx="6709907" cy="3443287"/>
          </a:xfrm>
        </p:spPr>
        <p:txBody>
          <a:bodyPr>
            <a:normAutofit fontScale="92500" lnSpcReduction="20000"/>
          </a:bodyPr>
          <a:lstStyle/>
          <a:p>
            <a:r>
              <a:rPr lang="en-US" sz="1800" b="1" u="sng" dirty="0"/>
              <a:t>Goals of echocardiography-</a:t>
            </a:r>
          </a:p>
          <a:p>
            <a:pPr>
              <a:buFont typeface="+mj-lt"/>
              <a:buAutoNum type="arabicPeriod"/>
            </a:pPr>
            <a:r>
              <a:rPr lang="en-US" dirty="0"/>
              <a:t>Size of pulmonary veins</a:t>
            </a:r>
          </a:p>
          <a:p>
            <a:pPr>
              <a:buFont typeface="+mj-lt"/>
              <a:buAutoNum type="arabicPeriod"/>
            </a:pPr>
            <a:r>
              <a:rPr lang="en-US" dirty="0"/>
              <a:t>Connection of all 4 major pulmonary veins to confluence and any additional pulmonary veins.</a:t>
            </a:r>
          </a:p>
          <a:p>
            <a:pPr>
              <a:buFont typeface="+mj-lt"/>
              <a:buAutoNum type="arabicPeriod"/>
            </a:pPr>
            <a:r>
              <a:rPr lang="en-US" dirty="0"/>
              <a:t>Size of pulmonary venous confluence &amp; its relation with LA. </a:t>
            </a:r>
          </a:p>
          <a:p>
            <a:pPr>
              <a:buFont typeface="+mj-lt"/>
              <a:buAutoNum type="arabicPeriod"/>
            </a:pPr>
            <a:r>
              <a:rPr lang="en-US" dirty="0"/>
              <a:t>Course of pulmonary venous channel and whether there is obstruction to its flow.</a:t>
            </a:r>
          </a:p>
          <a:p>
            <a:pPr>
              <a:buFont typeface="+mj-lt"/>
              <a:buAutoNum type="arabicPeriod"/>
            </a:pPr>
            <a:r>
              <a:rPr lang="en-US" dirty="0"/>
              <a:t>To evaluate </a:t>
            </a:r>
            <a:r>
              <a:rPr lang="en-US" dirty="0" err="1"/>
              <a:t>interatrial</a:t>
            </a:r>
            <a:r>
              <a:rPr lang="en-US" dirty="0"/>
              <a:t> communication for obstruction.</a:t>
            </a:r>
          </a:p>
          <a:p>
            <a:pPr>
              <a:buFont typeface="+mj-lt"/>
              <a:buAutoNum type="arabicPeriod"/>
            </a:pPr>
            <a:r>
              <a:rPr lang="en-US" dirty="0"/>
              <a:t>Any additional cardiac </a:t>
            </a:r>
            <a:r>
              <a:rPr lang="en-US" dirty="0" smtClean="0"/>
              <a:t>anomaly</a:t>
            </a:r>
            <a:r>
              <a:rPr lang="en-US" dirty="0"/>
              <a:t>.</a:t>
            </a:r>
          </a:p>
          <a:p>
            <a:pPr marL="0" indent="0">
              <a:buNone/>
            </a:pPr>
            <a:endParaRPr lang="en-US" dirty="0"/>
          </a:p>
        </p:txBody>
      </p:sp>
    </p:spTree>
    <p:extLst>
      <p:ext uri="{BB962C8B-B14F-4D97-AF65-F5344CB8AC3E}">
        <p14:creationId xmlns:p14="http://schemas.microsoft.com/office/powerpoint/2010/main" xmlns="" val="1641354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latin typeface="Comic Sans MS" pitchFamily="66" charset="0"/>
              </a:rPr>
              <a:t>Echocardiography</a:t>
            </a:r>
            <a:endParaRPr lang="en-US" dirty="0">
              <a:solidFill>
                <a:schemeClr val="tx1"/>
              </a:solidFill>
            </a:endParaRPr>
          </a:p>
        </p:txBody>
      </p:sp>
      <p:sp>
        <p:nvSpPr>
          <p:cNvPr id="3" name="Content Placeholder 2"/>
          <p:cNvSpPr>
            <a:spLocks noGrp="1"/>
          </p:cNvSpPr>
          <p:nvPr>
            <p:ph idx="1"/>
          </p:nvPr>
        </p:nvSpPr>
        <p:spPr>
          <a:xfrm>
            <a:off x="355048" y="2396942"/>
            <a:ext cx="5771435" cy="3146611"/>
          </a:xfrm>
        </p:spPr>
        <p:txBody>
          <a:bodyPr>
            <a:normAutofit fontScale="70000" lnSpcReduction="20000"/>
          </a:bodyPr>
          <a:lstStyle/>
          <a:p>
            <a:pPr>
              <a:buNone/>
            </a:pPr>
            <a:r>
              <a:rPr lang="en-US" dirty="0"/>
              <a:t>Features common to all forms of TAPVC are-</a:t>
            </a:r>
          </a:p>
          <a:p>
            <a:pPr>
              <a:buFont typeface="Wingdings" pitchFamily="2" charset="2"/>
              <a:buChar char="Ø"/>
            </a:pPr>
            <a:r>
              <a:rPr lang="en-US" dirty="0"/>
              <a:t>Signs of right ventricular volume overload.</a:t>
            </a:r>
          </a:p>
          <a:p>
            <a:pPr>
              <a:buFont typeface="Wingdings" pitchFamily="2" charset="2"/>
              <a:buChar char="Ø"/>
            </a:pPr>
            <a:r>
              <a:rPr lang="en-US" dirty="0"/>
              <a:t>Inability to image the pulmonary veins entering the LA.</a:t>
            </a:r>
          </a:p>
          <a:p>
            <a:pPr>
              <a:buNone/>
            </a:pPr>
            <a:endParaRPr lang="en-US" dirty="0" smtClean="0"/>
          </a:p>
          <a:p>
            <a:pPr>
              <a:buNone/>
            </a:pPr>
            <a:endParaRPr lang="en-US" dirty="0"/>
          </a:p>
          <a:p>
            <a:r>
              <a:rPr lang="en-US" dirty="0"/>
              <a:t>Size of the individual pulmonary vein at the time of diagnosis is a strong</a:t>
            </a:r>
            <a:r>
              <a:rPr lang="en-US" dirty="0" smtClean="0"/>
              <a:t>, independent </a:t>
            </a:r>
            <a:r>
              <a:rPr lang="en-US" dirty="0"/>
              <a:t>predictor of survival.</a:t>
            </a:r>
          </a:p>
          <a:p>
            <a:r>
              <a:rPr lang="en-US" dirty="0"/>
              <a:t>Smaller pulmonary veins were associated with poorer </a:t>
            </a:r>
            <a:r>
              <a:rPr lang="en-US" dirty="0" smtClean="0"/>
              <a:t>prognosis</a:t>
            </a:r>
            <a:r>
              <a:rPr lang="en-US" dirty="0"/>
              <a:t> </a:t>
            </a:r>
            <a:r>
              <a:rPr lang="en-US" dirty="0" smtClean="0"/>
              <a:t>and </a:t>
            </a:r>
            <a:r>
              <a:rPr lang="en-US" dirty="0"/>
              <a:t>higher surgical mortality after repair of TAPVC</a:t>
            </a:r>
            <a:r>
              <a:rPr lang="en-US" dirty="0" smtClean="0"/>
              <a:t>.</a:t>
            </a:r>
          </a:p>
          <a:p>
            <a:pPr marL="0" indent="0">
              <a:buNone/>
            </a:pPr>
            <a:r>
              <a:rPr lang="en-US" dirty="0" smtClean="0"/>
              <a:t>                        </a:t>
            </a:r>
            <a:r>
              <a:rPr lang="en-US" dirty="0" smtClean="0">
                <a:latin typeface="Arial Narrow" pitchFamily="34" charset="0"/>
              </a:rPr>
              <a:t>Jenkins </a:t>
            </a:r>
            <a:r>
              <a:rPr lang="en-US" dirty="0">
                <a:latin typeface="Arial Narrow" pitchFamily="34" charset="0"/>
              </a:rPr>
              <a:t>KJ et al. JACC 1993;22:201-206</a:t>
            </a:r>
          </a:p>
          <a:p>
            <a:pPr marL="0" indent="0">
              <a:buNone/>
            </a:pPr>
            <a:endParaRPr lang="en-US" dirty="0"/>
          </a:p>
          <a:p>
            <a:pPr>
              <a:buNone/>
            </a:pPr>
            <a:endParaRPr lang="en-US" sz="1351" dirty="0">
              <a:latin typeface="Arial Narrow" pitchFamily="34" charset="0"/>
            </a:endParaRPr>
          </a:p>
          <a:p>
            <a:pPr marL="0" indent="0">
              <a:buNone/>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000750" y="857250"/>
            <a:ext cx="3143251" cy="3143251"/>
          </a:xfrm>
          <a:prstGeom prst="rect">
            <a:avLst/>
          </a:prstGeom>
          <a:noFill/>
          <a:ln w="9525">
            <a:noFill/>
            <a:miter lim="800000"/>
            <a:headEnd/>
            <a:tailEnd/>
          </a:ln>
        </p:spPr>
      </p:pic>
    </p:spTree>
    <p:extLst>
      <p:ext uri="{BB962C8B-B14F-4D97-AF65-F5344CB8AC3E}">
        <p14:creationId xmlns:p14="http://schemas.microsoft.com/office/powerpoint/2010/main" xmlns="" val="301903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3"/>
          <p:cNvPicPr>
            <a:picLocks noGrp="1" noChangeAspect="1" noChangeArrowheads="1"/>
          </p:cNvPicPr>
          <p:nvPr>
            <p:ph idx="1"/>
          </p:nvPr>
        </p:nvPicPr>
        <p:blipFill>
          <a:blip r:embed="rId3" cstate="print"/>
          <a:stretch>
            <a:fillRect/>
          </a:stretch>
        </p:blipFill>
        <p:spPr bwMode="auto">
          <a:xfrm>
            <a:off x="2906713" y="3159919"/>
            <a:ext cx="2552700" cy="19812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891778" y="857254"/>
            <a:ext cx="2700339" cy="2085975"/>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4572002" y="857251"/>
            <a:ext cx="2664619" cy="2071688"/>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891778" y="3567501"/>
            <a:ext cx="2700339" cy="2000251"/>
          </a:xfrm>
          <a:prstGeom prst="rect">
            <a:avLst/>
          </a:prstGeom>
          <a:noFill/>
          <a:ln w="9525">
            <a:noFill/>
            <a:miter lim="800000"/>
            <a:headEnd/>
            <a:tailEnd/>
          </a:ln>
        </p:spPr>
      </p:pic>
      <p:sp>
        <p:nvSpPr>
          <p:cNvPr id="7" name="Rectangle 6"/>
          <p:cNvSpPr/>
          <p:nvPr/>
        </p:nvSpPr>
        <p:spPr>
          <a:xfrm>
            <a:off x="300038" y="2917866"/>
            <a:ext cx="7458076" cy="415755"/>
          </a:xfrm>
          <a:prstGeom prst="rect">
            <a:avLst/>
          </a:prstGeom>
        </p:spPr>
        <p:txBody>
          <a:bodyPr wrap="square">
            <a:spAutoFit/>
          </a:bodyPr>
          <a:lstStyle/>
          <a:p>
            <a:pPr marL="342891" indent="-342891">
              <a:buFont typeface="+mj-lt"/>
              <a:buAutoNum type="alphaUcPeriod"/>
            </a:pPr>
            <a:r>
              <a:rPr lang="en-US" sz="1051" b="1" dirty="0"/>
              <a:t>Suprasternal long axis view showing VV, left innominate and right SVC.</a:t>
            </a:r>
          </a:p>
          <a:p>
            <a:pPr marL="342891" indent="-342891">
              <a:buFont typeface="+mj-lt"/>
              <a:buAutoNum type="alphaUcPeriod"/>
            </a:pPr>
            <a:r>
              <a:rPr lang="en-US" sz="1051" b="1" dirty="0"/>
              <a:t>Phasic pulmonary venous flow in VV and innominate implying absence of pulmonary venous obstruction.</a:t>
            </a:r>
          </a:p>
        </p:txBody>
      </p:sp>
      <p:sp>
        <p:nvSpPr>
          <p:cNvPr id="9" name="Rectangle 8"/>
          <p:cNvSpPr/>
          <p:nvPr/>
        </p:nvSpPr>
        <p:spPr>
          <a:xfrm>
            <a:off x="142878" y="5583067"/>
            <a:ext cx="8415337" cy="415755"/>
          </a:xfrm>
          <a:prstGeom prst="rect">
            <a:avLst/>
          </a:prstGeom>
        </p:spPr>
        <p:txBody>
          <a:bodyPr wrap="square">
            <a:spAutoFit/>
          </a:bodyPr>
          <a:lstStyle/>
          <a:p>
            <a:pPr marL="257168" indent="-257168">
              <a:buAutoNum type="alphaUcPeriod"/>
            </a:pPr>
            <a:r>
              <a:rPr lang="en-US" sz="1051" b="1" dirty="0"/>
              <a:t>Subcostal view showing pulmonary venous confluence (star) traced to descending vein (arrow) that drains into portal vein.</a:t>
            </a:r>
          </a:p>
          <a:p>
            <a:pPr marL="257168" indent="-257168">
              <a:buAutoNum type="alphaUcPeriod"/>
            </a:pPr>
            <a:r>
              <a:rPr lang="en-US" sz="1051" b="1" dirty="0"/>
              <a:t>Continuous, turbulent and non phasic pulmonary venous flow indicating pulmonary venous obstruction.</a:t>
            </a:r>
          </a:p>
        </p:txBody>
      </p:sp>
    </p:spTree>
    <p:extLst>
      <p:ext uri="{BB962C8B-B14F-4D97-AF65-F5344CB8AC3E}">
        <p14:creationId xmlns:p14="http://schemas.microsoft.com/office/powerpoint/2010/main" xmlns="" val="2495250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latin typeface="Comic Sans MS" pitchFamily="66" charset="0"/>
              </a:rPr>
              <a:t>CT and MRI</a:t>
            </a:r>
            <a:endParaRPr lang="en-US" dirty="0">
              <a:solidFill>
                <a:schemeClr val="tx1"/>
              </a:solidFill>
            </a:endParaRPr>
          </a:p>
        </p:txBody>
      </p:sp>
      <p:sp>
        <p:nvSpPr>
          <p:cNvPr id="3" name="Content Placeholder 2"/>
          <p:cNvSpPr>
            <a:spLocks noGrp="1"/>
          </p:cNvSpPr>
          <p:nvPr>
            <p:ph idx="1"/>
          </p:nvPr>
        </p:nvSpPr>
        <p:spPr>
          <a:xfrm>
            <a:off x="827485" y="2043116"/>
            <a:ext cx="6709907" cy="3500437"/>
          </a:xfrm>
        </p:spPr>
        <p:txBody>
          <a:bodyPr>
            <a:normAutofit lnSpcReduction="10000"/>
          </a:bodyPr>
          <a:lstStyle/>
          <a:p>
            <a:pPr marL="0" indent="0">
              <a:buNone/>
            </a:pPr>
            <a:endParaRPr lang="en-US" dirty="0"/>
          </a:p>
          <a:p>
            <a:r>
              <a:rPr lang="en-US" dirty="0"/>
              <a:t>CT excellently depicts vascular structures peripheral to heart. </a:t>
            </a:r>
            <a:r>
              <a:rPr lang="en-US" dirty="0" smtClean="0"/>
              <a:t> Disadvantage </a:t>
            </a:r>
            <a:r>
              <a:rPr lang="en-US" dirty="0"/>
              <a:t>of CT is that it requires ionizing radiations and IV iodinated contrast material.</a:t>
            </a:r>
          </a:p>
          <a:p>
            <a:endParaRPr lang="en-US" dirty="0" smtClean="0"/>
          </a:p>
          <a:p>
            <a:r>
              <a:rPr lang="en-US" dirty="0" smtClean="0"/>
              <a:t>MRI </a:t>
            </a:r>
            <a:r>
              <a:rPr lang="en-US" dirty="0"/>
              <a:t>is the preferred imaging technique for evaluation of pulmonary venous structures after echocardiography. Lack of ionizing radiation and need for single IV bolus gadolinium contrast are advantages of MRI.</a:t>
            </a:r>
          </a:p>
          <a:p>
            <a:endParaRPr lang="en-US" dirty="0"/>
          </a:p>
        </p:txBody>
      </p:sp>
    </p:spTree>
    <p:extLst>
      <p:ext uri="{BB962C8B-B14F-4D97-AF65-F5344CB8AC3E}">
        <p14:creationId xmlns:p14="http://schemas.microsoft.com/office/powerpoint/2010/main" xmlns="" val="65749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latin typeface="Calibri" panose="020F0502020204030204" pitchFamily="34" charset="0"/>
              </a:rPr>
              <a:t>Cardiac catheterization </a:t>
            </a:r>
            <a:endParaRPr lang="en-US"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a:t>Cardiac cath.is reserved for precise examination of pulmonary veins and their obstruction.</a:t>
            </a:r>
          </a:p>
          <a:p>
            <a:pPr>
              <a:buNone/>
            </a:pPr>
            <a:endParaRPr lang="en-US" dirty="0"/>
          </a:p>
          <a:p>
            <a:r>
              <a:rPr lang="en-US" dirty="0"/>
              <a:t>The </a:t>
            </a:r>
            <a:r>
              <a:rPr lang="en-US" dirty="0" smtClean="0"/>
              <a:t>pathognomonic </a:t>
            </a:r>
            <a:r>
              <a:rPr lang="en-US" dirty="0"/>
              <a:t>finding is oxygen saturation in all chambers and great vessels are nearly identical(80-95%).</a:t>
            </a:r>
          </a:p>
          <a:p>
            <a:endParaRPr lang="en-US" dirty="0" smtClean="0"/>
          </a:p>
          <a:p>
            <a:r>
              <a:rPr lang="en-US" dirty="0"/>
              <a:t>When TAPVC is to left innominate vein or right SVC</a:t>
            </a:r>
            <a:r>
              <a:rPr lang="en-US" dirty="0" smtClean="0"/>
              <a:t>, SVC </a:t>
            </a:r>
            <a:r>
              <a:rPr lang="en-US" dirty="0"/>
              <a:t>blood preferentially flows into tricuspid orifice and IVC blood preferentially shunts  into the left atrium</a:t>
            </a:r>
            <a:r>
              <a:rPr lang="en-US" dirty="0" smtClean="0"/>
              <a:t>, resulting </a:t>
            </a:r>
            <a:r>
              <a:rPr lang="en-US" dirty="0"/>
              <a:t>in a pulmonary artery O2 saturation that may be higher than that in the systemic </a:t>
            </a:r>
            <a:r>
              <a:rPr lang="en-US" dirty="0" smtClean="0"/>
              <a:t>artery.</a:t>
            </a:r>
            <a:endParaRPr lang="en-US" dirty="0"/>
          </a:p>
        </p:txBody>
      </p:sp>
    </p:spTree>
    <p:extLst>
      <p:ext uri="{BB962C8B-B14F-4D97-AF65-F5344CB8AC3E}">
        <p14:creationId xmlns:p14="http://schemas.microsoft.com/office/powerpoint/2010/main" xmlns="" val="1432598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tx1"/>
                </a:solidFill>
                <a:latin typeface="Calibri" panose="020F0502020204030204" pitchFamily="34" charset="0"/>
              </a:rPr>
              <a:t>Cardiac catheterization </a:t>
            </a:r>
            <a:endParaRPr lang="en-US" dirty="0"/>
          </a:p>
        </p:txBody>
      </p:sp>
      <p:sp>
        <p:nvSpPr>
          <p:cNvPr id="3" name="Content Placeholder 2"/>
          <p:cNvSpPr>
            <a:spLocks noGrp="1"/>
          </p:cNvSpPr>
          <p:nvPr>
            <p:ph idx="1"/>
          </p:nvPr>
        </p:nvSpPr>
        <p:spPr>
          <a:xfrm>
            <a:off x="827487" y="2396942"/>
            <a:ext cx="5138281" cy="3146611"/>
          </a:xfrm>
        </p:spPr>
        <p:txBody>
          <a:bodyPr>
            <a:normAutofit fontScale="85000" lnSpcReduction="10000"/>
          </a:bodyPr>
          <a:lstStyle/>
          <a:p>
            <a:r>
              <a:rPr lang="en-US" dirty="0"/>
              <a:t>In obstructive </a:t>
            </a:r>
            <a:r>
              <a:rPr lang="en-US" dirty="0" smtClean="0"/>
              <a:t>type, </a:t>
            </a:r>
            <a:r>
              <a:rPr lang="en-US" dirty="0"/>
              <a:t>RV and PA pressures are increased and may be equal or more than systemic pressure.</a:t>
            </a:r>
          </a:p>
          <a:p>
            <a:endParaRPr lang="en-US" dirty="0" smtClean="0"/>
          </a:p>
          <a:p>
            <a:r>
              <a:rPr lang="en-US" dirty="0"/>
              <a:t>Selective pulmonary arteriography-</a:t>
            </a:r>
          </a:p>
          <a:p>
            <a:pPr lvl="1">
              <a:buFont typeface="Wingdings" panose="05000000000000000000" pitchFamily="2" charset="2"/>
              <a:buChar char="ü"/>
            </a:pPr>
            <a:r>
              <a:rPr lang="en-US" dirty="0"/>
              <a:t>If pulmonary veins cannot be entered directly then selective </a:t>
            </a:r>
            <a:r>
              <a:rPr lang="en-US" b="1" dirty="0"/>
              <a:t>RIGHT</a:t>
            </a:r>
            <a:r>
              <a:rPr lang="en-US" dirty="0"/>
              <a:t> pulmonary artery angiography is done.</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Pulmonary arteriography in </a:t>
            </a:r>
            <a:r>
              <a:rPr lang="en-US" dirty="0" err="1"/>
              <a:t>levophase</a:t>
            </a:r>
            <a:r>
              <a:rPr lang="en-US" dirty="0"/>
              <a:t> shows the anomalous venous connections.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965766" y="2228850"/>
            <a:ext cx="3143251" cy="3314700"/>
          </a:xfrm>
          <a:prstGeom prst="rect">
            <a:avLst/>
          </a:prstGeom>
          <a:noFill/>
          <a:ln w="9525">
            <a:noFill/>
            <a:miter lim="800000"/>
            <a:headEnd/>
            <a:tailEnd/>
          </a:ln>
        </p:spPr>
      </p:pic>
    </p:spTree>
    <p:extLst>
      <p:ext uri="{BB962C8B-B14F-4D97-AF65-F5344CB8AC3E}">
        <p14:creationId xmlns:p14="http://schemas.microsoft.com/office/powerpoint/2010/main" xmlns="" val="2236871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chemeClr val="tx1"/>
                </a:solidFill>
                <a:latin typeface="Calibri" panose="020F0502020204030204" pitchFamily="34" charset="0"/>
              </a:rPr>
              <a:t>Cardiac catheterization </a:t>
            </a:r>
            <a:endParaRPr lang="en-US" dirty="0"/>
          </a:p>
        </p:txBody>
      </p:sp>
      <p:sp>
        <p:nvSpPr>
          <p:cNvPr id="3" name="Content Placeholder 2"/>
          <p:cNvSpPr>
            <a:spLocks noGrp="1"/>
          </p:cNvSpPr>
          <p:nvPr>
            <p:ph idx="1"/>
          </p:nvPr>
        </p:nvSpPr>
        <p:spPr>
          <a:xfrm>
            <a:off x="827488" y="2396942"/>
            <a:ext cx="3544491" cy="3760018"/>
          </a:xfrm>
        </p:spPr>
        <p:txBody>
          <a:bodyPr>
            <a:normAutofit fontScale="85000" lnSpcReduction="20000"/>
          </a:bodyPr>
          <a:lstStyle/>
          <a:p>
            <a:r>
              <a:rPr lang="en-US" dirty="0"/>
              <a:t>In </a:t>
            </a:r>
            <a:r>
              <a:rPr lang="en-US" dirty="0" err="1"/>
              <a:t>infracardiac</a:t>
            </a:r>
            <a:r>
              <a:rPr lang="en-US" dirty="0"/>
              <a:t> type, anomalous connection of pulmonary veins via descending vertical vein to portal vein is characteristic and it is termed as </a:t>
            </a:r>
            <a:r>
              <a:rPr lang="en-US" sz="1351" b="1" dirty="0">
                <a:latin typeface="Lucida Calligraphy" pitchFamily="66" charset="0"/>
              </a:rPr>
              <a:t>TREE  IN WINTER</a:t>
            </a:r>
            <a:r>
              <a:rPr lang="en-US" sz="1351" dirty="0"/>
              <a:t>.</a:t>
            </a:r>
          </a:p>
          <a:p>
            <a:pPr>
              <a:buNone/>
            </a:pPr>
            <a:endParaRPr lang="en-US" dirty="0"/>
          </a:p>
          <a:p>
            <a:r>
              <a:rPr lang="en-US" dirty="0"/>
              <a:t>In neonates, umbilical vein catheterization allows direct injection of contrast in anomalous connection in the </a:t>
            </a:r>
            <a:r>
              <a:rPr lang="en-US" dirty="0" err="1"/>
              <a:t>infradiaphragmatic</a:t>
            </a:r>
            <a:r>
              <a:rPr lang="en-US" dirty="0"/>
              <a:t> type of TAPVC.</a:t>
            </a:r>
          </a:p>
          <a:p>
            <a:pPr>
              <a:buNone/>
            </a:pPr>
            <a:r>
              <a:rPr lang="en-US" sz="1351" dirty="0">
                <a:latin typeface="Arial Narrow" pitchFamily="34" charset="0"/>
              </a:rPr>
              <a:t>                     </a:t>
            </a:r>
            <a:r>
              <a:rPr lang="en-US" sz="1351" dirty="0" err="1">
                <a:latin typeface="Arial Narrow" pitchFamily="34" charset="0"/>
              </a:rPr>
              <a:t>Tynan</a:t>
            </a:r>
            <a:r>
              <a:rPr lang="en-US" sz="1351" dirty="0">
                <a:latin typeface="Arial Narrow" pitchFamily="34" charset="0"/>
              </a:rPr>
              <a:t> </a:t>
            </a:r>
            <a:r>
              <a:rPr lang="en-US" sz="1351" dirty="0" err="1">
                <a:latin typeface="Arial Narrow" pitchFamily="34" charset="0"/>
              </a:rPr>
              <a:t>M.Br</a:t>
            </a:r>
            <a:r>
              <a:rPr lang="en-US" sz="1351" dirty="0">
                <a:latin typeface="Arial Narrow" pitchFamily="34" charset="0"/>
              </a:rPr>
              <a:t> Heart J.1974;36:115</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200653" y="1900241"/>
            <a:ext cx="3100387" cy="3605101"/>
          </a:xfrm>
          <a:prstGeom prst="rect">
            <a:avLst/>
          </a:prstGeom>
          <a:noFill/>
          <a:ln w="9525">
            <a:noFill/>
            <a:miter lim="800000"/>
            <a:headEnd/>
            <a:tailEnd/>
          </a:ln>
        </p:spPr>
      </p:pic>
    </p:spTree>
    <p:extLst>
      <p:ext uri="{BB962C8B-B14F-4D97-AF65-F5344CB8AC3E}">
        <p14:creationId xmlns:p14="http://schemas.microsoft.com/office/powerpoint/2010/main" xmlns="" val="1879553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History</a:t>
            </a:r>
            <a:endParaRPr lang="en-US" b="1" dirty="0"/>
          </a:p>
        </p:txBody>
      </p:sp>
      <p:sp>
        <p:nvSpPr>
          <p:cNvPr id="3" name="Content Placeholder 2"/>
          <p:cNvSpPr>
            <a:spLocks noGrp="1"/>
          </p:cNvSpPr>
          <p:nvPr>
            <p:ph idx="1"/>
          </p:nvPr>
        </p:nvSpPr>
        <p:spPr>
          <a:xfrm>
            <a:off x="827485" y="2396942"/>
            <a:ext cx="5001816" cy="3146611"/>
          </a:xfrm>
        </p:spPr>
        <p:txBody>
          <a:bodyPr/>
          <a:lstStyle/>
          <a:p>
            <a:r>
              <a:rPr lang="en-US" dirty="0" smtClean="0"/>
              <a:t>10 -20% survive first year of life, 50% survive beyond 3 months.</a:t>
            </a:r>
          </a:p>
          <a:p>
            <a:r>
              <a:rPr lang="en-US" dirty="0" smtClean="0"/>
              <a:t>Those who survive first year ( have large ASDs) without surgical treatment have a stable course till 10-20 years.</a:t>
            </a:r>
          </a:p>
          <a:p>
            <a:r>
              <a:rPr lang="en-US" dirty="0" smtClean="0"/>
              <a:t>In the 2</a:t>
            </a:r>
            <a:r>
              <a:rPr lang="en-US" baseline="30000" dirty="0" smtClean="0"/>
              <a:t>nd</a:t>
            </a:r>
            <a:r>
              <a:rPr lang="en-US" dirty="0" smtClean="0"/>
              <a:t> decade, pulmonary vascular disease --</a:t>
            </a:r>
            <a:r>
              <a:rPr lang="en-US" dirty="0" smtClean="0">
                <a:sym typeface="Wingdings" panose="05000000000000000000" pitchFamily="2" charset="2"/>
              </a:rPr>
              <a:t> increasing cyanosis.</a:t>
            </a:r>
            <a:endParaRPr lang="en-US" dirty="0" smtClean="0"/>
          </a:p>
          <a:p>
            <a:endParaRPr lang="en-US" dirty="0"/>
          </a:p>
        </p:txBody>
      </p:sp>
      <p:pic>
        <p:nvPicPr>
          <p:cNvPr id="4" name="Picture 3"/>
          <p:cNvPicPr>
            <a:picLocks noChangeAspect="1"/>
          </p:cNvPicPr>
          <p:nvPr/>
        </p:nvPicPr>
        <p:blipFill>
          <a:blip r:embed="rId3"/>
          <a:stretch>
            <a:fillRect/>
          </a:stretch>
        </p:blipFill>
        <p:spPr>
          <a:xfrm>
            <a:off x="5829303" y="3070542"/>
            <a:ext cx="3486151" cy="2303411"/>
          </a:xfrm>
          <a:prstGeom prst="rect">
            <a:avLst/>
          </a:prstGeom>
        </p:spPr>
      </p:pic>
    </p:spTree>
    <p:extLst>
      <p:ext uri="{BB962C8B-B14F-4D97-AF65-F5344CB8AC3E}">
        <p14:creationId xmlns:p14="http://schemas.microsoft.com/office/powerpoint/2010/main" xmlns="" val="69382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6" y="1196792"/>
            <a:ext cx="7053543" cy="874899"/>
          </a:xfrm>
        </p:spPr>
        <p:txBody>
          <a:bodyPr/>
          <a:lstStyle/>
          <a:p>
            <a:r>
              <a:rPr lang="en-US" b="1" dirty="0" smtClean="0"/>
              <a:t>Emergency Therapy</a:t>
            </a:r>
            <a:endParaRPr lang="en-US" b="1" dirty="0"/>
          </a:p>
        </p:txBody>
      </p:sp>
      <p:sp>
        <p:nvSpPr>
          <p:cNvPr id="3" name="Content Placeholder 2"/>
          <p:cNvSpPr>
            <a:spLocks noGrp="1"/>
          </p:cNvSpPr>
          <p:nvPr>
            <p:ph idx="1"/>
          </p:nvPr>
        </p:nvSpPr>
        <p:spPr>
          <a:xfrm>
            <a:off x="827485" y="2071690"/>
            <a:ext cx="6709907" cy="3471863"/>
          </a:xfrm>
        </p:spPr>
        <p:txBody>
          <a:bodyPr>
            <a:normAutofit fontScale="77500" lnSpcReduction="20000"/>
          </a:bodyPr>
          <a:lstStyle/>
          <a:p>
            <a:pPr lvl="1">
              <a:buFont typeface="Courier New" panose="02070309020205020404" pitchFamily="49" charset="0"/>
              <a:buChar char="o"/>
            </a:pPr>
            <a:r>
              <a:rPr lang="en-US" dirty="0"/>
              <a:t>Immediate endotracheal intubation and hyperventilation with 100% oxygen to a PaCO2 of ˂ 30 mm Hg and correction of </a:t>
            </a:r>
            <a:r>
              <a:rPr lang="en-US" dirty="0" err="1"/>
              <a:t>pH.</a:t>
            </a:r>
            <a:endParaRPr lang="en-US" dirty="0"/>
          </a:p>
          <a:p>
            <a:pPr lvl="1">
              <a:buFont typeface="Courier New" panose="02070309020205020404" pitchFamily="49" charset="0"/>
              <a:buChar char="o"/>
            </a:pPr>
            <a:r>
              <a:rPr lang="en-US" dirty="0" smtClean="0"/>
              <a:t>Metabolic </a:t>
            </a:r>
            <a:r>
              <a:rPr lang="en-US" dirty="0"/>
              <a:t>acidosis should be treated with NaHCO3 infusion</a:t>
            </a:r>
            <a:r>
              <a:rPr lang="en-US" dirty="0" smtClean="0"/>
              <a:t>.</a:t>
            </a:r>
          </a:p>
          <a:p>
            <a:pPr lvl="1">
              <a:buFont typeface="Courier New" panose="02070309020205020404" pitchFamily="49" charset="0"/>
              <a:buChar char="o"/>
            </a:pPr>
            <a:r>
              <a:rPr lang="en-US" dirty="0" smtClean="0"/>
              <a:t>Cardiac failure:  </a:t>
            </a:r>
            <a:r>
              <a:rPr lang="en-US" dirty="0"/>
              <a:t>i</a:t>
            </a:r>
            <a:r>
              <a:rPr lang="en-US" dirty="0" smtClean="0"/>
              <a:t>notropes </a:t>
            </a:r>
            <a:r>
              <a:rPr lang="en-US" dirty="0"/>
              <a:t>and </a:t>
            </a:r>
            <a:r>
              <a:rPr lang="en-US" dirty="0" smtClean="0"/>
              <a:t>diuretics.</a:t>
            </a:r>
          </a:p>
          <a:p>
            <a:pPr lvl="1">
              <a:buFont typeface="Courier New" panose="02070309020205020404" pitchFamily="49" charset="0"/>
              <a:buChar char="o"/>
            </a:pPr>
            <a:r>
              <a:rPr lang="en-US" dirty="0"/>
              <a:t>Isoproterenol has special merit for inotropic support in obstructed TAPVC because it has pulmonary </a:t>
            </a:r>
            <a:r>
              <a:rPr lang="en-US" dirty="0" err="1"/>
              <a:t>vasodilatory</a:t>
            </a:r>
            <a:r>
              <a:rPr lang="en-US" dirty="0"/>
              <a:t> properties (0.1 </a:t>
            </a:r>
            <a:r>
              <a:rPr lang="en-US" dirty="0" err="1"/>
              <a:t>microgm</a:t>
            </a:r>
            <a:r>
              <a:rPr lang="en-US" dirty="0"/>
              <a:t>/kg/min for 24-48 </a:t>
            </a:r>
            <a:r>
              <a:rPr lang="en-US" dirty="0" err="1"/>
              <a:t>hrs</a:t>
            </a:r>
            <a:r>
              <a:rPr lang="en-US" dirty="0"/>
              <a:t>).</a:t>
            </a:r>
          </a:p>
          <a:p>
            <a:pPr lvl="1">
              <a:buFont typeface="Courier New" panose="02070309020205020404" pitchFamily="49" charset="0"/>
              <a:buChar char="o"/>
            </a:pPr>
            <a:r>
              <a:rPr lang="en-US" dirty="0"/>
              <a:t>PGE1 infusion given to maintain patency of </a:t>
            </a:r>
            <a:r>
              <a:rPr lang="en-US" dirty="0" err="1"/>
              <a:t>ductus</a:t>
            </a:r>
            <a:r>
              <a:rPr lang="en-US" dirty="0"/>
              <a:t> </a:t>
            </a:r>
            <a:r>
              <a:rPr lang="en-US" dirty="0" err="1"/>
              <a:t>venosus</a:t>
            </a:r>
            <a:r>
              <a:rPr lang="en-US" dirty="0"/>
              <a:t> to decompress the pulmonary veins in obstructed TAPVC.</a:t>
            </a:r>
          </a:p>
          <a:p>
            <a:pPr lvl="1">
              <a:buFont typeface="Courier New" panose="02070309020205020404" pitchFamily="49" charset="0"/>
              <a:buChar char="o"/>
            </a:pPr>
            <a:r>
              <a:rPr lang="en-US" dirty="0" smtClean="0"/>
              <a:t>ECMO in infants with refractory heart failure.</a:t>
            </a:r>
          </a:p>
          <a:p>
            <a:pPr lvl="1">
              <a:buFont typeface="Courier New" panose="02070309020205020404" pitchFamily="49" charset="0"/>
              <a:buChar char="o"/>
            </a:pPr>
            <a:r>
              <a:rPr lang="en-US" dirty="0" smtClean="0"/>
              <a:t>Balloon or blade atrial </a:t>
            </a:r>
            <a:r>
              <a:rPr lang="en-US" dirty="0" err="1" smtClean="0"/>
              <a:t>septostomy</a:t>
            </a:r>
            <a:r>
              <a:rPr lang="en-US" dirty="0" smtClean="0"/>
              <a:t>: palliative procedure no longer recommended. </a:t>
            </a:r>
            <a:endParaRPr lang="en-US" dirty="0"/>
          </a:p>
          <a:p>
            <a:pPr lvl="2">
              <a:buFont typeface="Courier New" panose="02070309020205020404" pitchFamily="49" charset="0"/>
              <a:buChar char="o"/>
            </a:pPr>
            <a:r>
              <a:rPr lang="en-US" dirty="0" smtClean="0"/>
              <a:t>Delays definitive procedure</a:t>
            </a:r>
          </a:p>
          <a:p>
            <a:pPr lvl="2">
              <a:buFont typeface="Courier New" panose="02070309020205020404" pitchFamily="49" charset="0"/>
              <a:buChar char="o"/>
            </a:pPr>
            <a:r>
              <a:rPr lang="en-US" dirty="0" smtClean="0"/>
              <a:t>No role in pulmonary venous obstruction</a:t>
            </a:r>
            <a:endParaRPr lang="en-US" dirty="0"/>
          </a:p>
          <a:p>
            <a:endParaRPr lang="en-US" dirty="0"/>
          </a:p>
        </p:txBody>
      </p:sp>
    </p:spTree>
    <p:extLst>
      <p:ext uri="{BB962C8B-B14F-4D97-AF65-F5344CB8AC3E}">
        <p14:creationId xmlns:p14="http://schemas.microsoft.com/office/powerpoint/2010/main" xmlns="" val="5514665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Surgery </a:t>
            </a:r>
            <a:endParaRPr lang="en-US" b="1" dirty="0"/>
          </a:p>
        </p:txBody>
      </p:sp>
      <p:sp>
        <p:nvSpPr>
          <p:cNvPr id="3" name="Content Placeholder 2"/>
          <p:cNvSpPr>
            <a:spLocks noGrp="1"/>
          </p:cNvSpPr>
          <p:nvPr>
            <p:ph idx="1"/>
          </p:nvPr>
        </p:nvSpPr>
        <p:spPr/>
        <p:txBody>
          <a:bodyPr/>
          <a:lstStyle/>
          <a:p>
            <a:r>
              <a:rPr lang="en-US" dirty="0"/>
              <a:t>The goal of the surgery is to create an unobstructed egress of blood from pulmonary veins into the left atrium</a:t>
            </a:r>
            <a:r>
              <a:rPr lang="en-US" dirty="0" smtClean="0"/>
              <a:t>.</a:t>
            </a:r>
          </a:p>
          <a:p>
            <a:endParaRPr lang="en-US" dirty="0"/>
          </a:p>
          <a:p>
            <a:r>
              <a:rPr lang="en-US" dirty="0" smtClean="0"/>
              <a:t>Various </a:t>
            </a:r>
            <a:r>
              <a:rPr lang="en-US" dirty="0"/>
              <a:t>approaches for surgery-</a:t>
            </a:r>
          </a:p>
          <a:p>
            <a:pPr>
              <a:buFont typeface="+mj-lt"/>
              <a:buAutoNum type="arabicPeriod"/>
            </a:pPr>
            <a:r>
              <a:rPr lang="en-US" dirty="0"/>
              <a:t>Posterior approach</a:t>
            </a:r>
          </a:p>
          <a:p>
            <a:pPr>
              <a:buFont typeface="+mj-lt"/>
              <a:buAutoNum type="arabicPeriod"/>
            </a:pPr>
            <a:r>
              <a:rPr lang="en-US" dirty="0"/>
              <a:t>Right atrial approach </a:t>
            </a:r>
          </a:p>
          <a:p>
            <a:pPr>
              <a:buFont typeface="+mj-lt"/>
              <a:buAutoNum type="arabicPeriod"/>
            </a:pPr>
            <a:r>
              <a:rPr lang="en-US" dirty="0"/>
              <a:t>Superior approach</a:t>
            </a:r>
          </a:p>
          <a:p>
            <a:endParaRPr lang="en-US" dirty="0"/>
          </a:p>
        </p:txBody>
      </p:sp>
    </p:spTree>
    <p:extLst>
      <p:ext uri="{BB962C8B-B14F-4D97-AF65-F5344CB8AC3E}">
        <p14:creationId xmlns:p14="http://schemas.microsoft.com/office/powerpoint/2010/main" xmlns="" val="3751217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 cont.</a:t>
            </a:r>
            <a:endParaRPr lang="en-US" dirty="0"/>
          </a:p>
        </p:txBody>
      </p:sp>
      <p:sp>
        <p:nvSpPr>
          <p:cNvPr id="3" name="Content Placeholder 2"/>
          <p:cNvSpPr>
            <a:spLocks noGrp="1"/>
          </p:cNvSpPr>
          <p:nvPr>
            <p:ph idx="1"/>
          </p:nvPr>
        </p:nvSpPr>
        <p:spPr/>
        <p:txBody>
          <a:bodyPr/>
          <a:lstStyle/>
          <a:p>
            <a:pPr>
              <a:buNone/>
            </a:pPr>
            <a:r>
              <a:rPr lang="en-US" dirty="0">
                <a:latin typeface="Comic Sans MS" pitchFamily="66" charset="0"/>
              </a:rPr>
              <a:t> VENOUS SYSTEM OF THE EMBRYO </a:t>
            </a:r>
            <a:endParaRPr lang="en-US" dirty="0">
              <a:latin typeface="Calibri" pitchFamily="34" charset="0"/>
            </a:endParaRPr>
          </a:p>
          <a:p>
            <a:pPr>
              <a:buNone/>
            </a:pPr>
            <a:r>
              <a:rPr lang="en-US" dirty="0">
                <a:latin typeface="Calibri" pitchFamily="34" charset="0"/>
              </a:rPr>
              <a:t>          </a:t>
            </a:r>
          </a:p>
          <a:p>
            <a:pPr>
              <a:buFont typeface="Wingdings" panose="05000000000000000000" pitchFamily="2" charset="2"/>
              <a:buChar char="Ø"/>
            </a:pPr>
            <a:r>
              <a:rPr lang="en-US" dirty="0" smtClean="0">
                <a:latin typeface="Calibri" pitchFamily="34" charset="0"/>
              </a:rPr>
              <a:t>The </a:t>
            </a:r>
            <a:r>
              <a:rPr lang="en-US" dirty="0">
                <a:latin typeface="Calibri" pitchFamily="34" charset="0"/>
              </a:rPr>
              <a:t>right cardinal venous system develops into the right SVC whereas the left cardinal venous system mostly disappears and may potentially develop into left SVC (&lt;1% of individuals).</a:t>
            </a:r>
          </a:p>
          <a:p>
            <a:pPr>
              <a:buFont typeface="Wingdings" panose="05000000000000000000" pitchFamily="2" charset="2"/>
              <a:buChar char="Ø"/>
            </a:pPr>
            <a:endParaRPr lang="en-US" dirty="0">
              <a:latin typeface="Calibri" pitchFamily="34" charset="0"/>
            </a:endParaRPr>
          </a:p>
          <a:p>
            <a:pPr>
              <a:buFont typeface="Wingdings" panose="05000000000000000000" pitchFamily="2" charset="2"/>
              <a:buChar char="Ø"/>
            </a:pPr>
            <a:r>
              <a:rPr lang="en-US" dirty="0" smtClean="0">
                <a:latin typeface="Calibri" pitchFamily="34" charset="0"/>
              </a:rPr>
              <a:t>The </a:t>
            </a:r>
            <a:r>
              <a:rPr lang="en-US" dirty="0" err="1">
                <a:latin typeface="Calibri" pitchFamily="34" charset="0"/>
              </a:rPr>
              <a:t>umbilicovitelline</a:t>
            </a:r>
            <a:r>
              <a:rPr lang="en-US" dirty="0">
                <a:latin typeface="Calibri" pitchFamily="34" charset="0"/>
              </a:rPr>
              <a:t> veins develop into the IVC</a:t>
            </a:r>
            <a:r>
              <a:rPr lang="en-US" dirty="0" smtClean="0">
                <a:latin typeface="Calibri" pitchFamily="34" charset="0"/>
              </a:rPr>
              <a:t>, the portal </a:t>
            </a:r>
            <a:r>
              <a:rPr lang="en-US" dirty="0">
                <a:latin typeface="Calibri" pitchFamily="34" charset="0"/>
              </a:rPr>
              <a:t>venous system and </a:t>
            </a:r>
            <a:r>
              <a:rPr lang="en-US" dirty="0" err="1">
                <a:latin typeface="Calibri" pitchFamily="34" charset="0"/>
              </a:rPr>
              <a:t>ductus</a:t>
            </a:r>
            <a:r>
              <a:rPr lang="en-US" dirty="0">
                <a:latin typeface="Calibri" pitchFamily="34" charset="0"/>
              </a:rPr>
              <a:t> </a:t>
            </a:r>
            <a:r>
              <a:rPr lang="en-US" dirty="0" err="1">
                <a:latin typeface="Calibri" pitchFamily="34" charset="0"/>
              </a:rPr>
              <a:t>venosus</a:t>
            </a:r>
            <a:r>
              <a:rPr lang="en-US" dirty="0">
                <a:latin typeface="Calibri" pitchFamily="34" charset="0"/>
              </a:rPr>
              <a:t>.</a:t>
            </a:r>
            <a:endParaRPr lang="en-US" dirty="0"/>
          </a:p>
        </p:txBody>
      </p:sp>
    </p:spTree>
    <p:extLst>
      <p:ext uri="{BB962C8B-B14F-4D97-AF65-F5344CB8AC3E}">
        <p14:creationId xmlns:p14="http://schemas.microsoft.com/office/powerpoint/2010/main" xmlns="" val="36179525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operation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Once the diagnosis is made, operation should be </a:t>
            </a:r>
            <a:r>
              <a:rPr lang="en-US" dirty="0" smtClean="0"/>
              <a:t>undertaken</a:t>
            </a:r>
            <a:r>
              <a:rPr lang="en-US" dirty="0"/>
              <a:t> </a:t>
            </a:r>
            <a:r>
              <a:rPr lang="en-US" dirty="0" smtClean="0"/>
              <a:t>immediately </a:t>
            </a:r>
            <a:r>
              <a:rPr lang="en-US" dirty="0"/>
              <a:t>in any neonate or </a:t>
            </a:r>
            <a:r>
              <a:rPr lang="en-US" dirty="0" smtClean="0"/>
              <a:t>infant.</a:t>
            </a:r>
          </a:p>
          <a:p>
            <a:r>
              <a:rPr lang="en-US" dirty="0"/>
              <a:t>S</a:t>
            </a:r>
            <a:r>
              <a:rPr lang="en-US" dirty="0" smtClean="0"/>
              <a:t>urgical intervention during </a:t>
            </a:r>
            <a:r>
              <a:rPr lang="en-US" dirty="0"/>
              <a:t>the first few days or week of </a:t>
            </a:r>
            <a:r>
              <a:rPr lang="en-US" dirty="0" smtClean="0"/>
              <a:t>life, usually within 6 months of life.</a:t>
            </a:r>
          </a:p>
          <a:p>
            <a:r>
              <a:rPr lang="en-US" dirty="0" smtClean="0"/>
              <a:t>Diagnosis between 6 to 12 months: Immediate surgery.</a:t>
            </a:r>
          </a:p>
          <a:p>
            <a:r>
              <a:rPr lang="en-US" dirty="0" smtClean="0"/>
              <a:t>Diagnosis in childhood or early adult life: Depends on PVR measured at preoperative Cardiac </a:t>
            </a:r>
            <a:r>
              <a:rPr lang="en-US" dirty="0" err="1" smtClean="0"/>
              <a:t>catherization</a:t>
            </a:r>
            <a:r>
              <a:rPr lang="en-US" dirty="0" smtClean="0"/>
              <a:t> after 100% oxygen and inhaled NO.</a:t>
            </a:r>
          </a:p>
          <a:p>
            <a:r>
              <a:rPr lang="en-US" dirty="0" smtClean="0"/>
              <a:t>If PVR &lt; 8 U.m2-----------</a:t>
            </a:r>
            <a:r>
              <a:rPr lang="en-US" dirty="0" smtClean="0">
                <a:sym typeface="Wingdings" panose="05000000000000000000" pitchFamily="2" charset="2"/>
              </a:rPr>
              <a:t> Operation</a:t>
            </a:r>
          </a:p>
          <a:p>
            <a:r>
              <a:rPr lang="en-US" dirty="0" smtClean="0">
                <a:sym typeface="Wingdings" panose="05000000000000000000" pitchFamily="2" charset="2"/>
              </a:rPr>
              <a:t>If PVR &gt; 8 U.m2----------- chronic pulmonary </a:t>
            </a:r>
            <a:r>
              <a:rPr lang="en-US" dirty="0" err="1" smtClean="0">
                <a:sym typeface="Wingdings" panose="05000000000000000000" pitchFamily="2" charset="2"/>
              </a:rPr>
              <a:t>vasodilatory</a:t>
            </a:r>
            <a:r>
              <a:rPr lang="en-US" dirty="0" smtClean="0">
                <a:sym typeface="Wingdings" panose="05000000000000000000" pitchFamily="2" charset="2"/>
              </a:rPr>
              <a:t> therapy may be considered to increase operability.</a:t>
            </a:r>
            <a:endParaRPr lang="en-US" dirty="0" smtClean="0"/>
          </a:p>
          <a:p>
            <a:endParaRPr lang="en-US" dirty="0" smtClean="0"/>
          </a:p>
          <a:p>
            <a:endParaRPr lang="en-US" dirty="0"/>
          </a:p>
        </p:txBody>
      </p:sp>
    </p:spTree>
    <p:extLst>
      <p:ext uri="{BB962C8B-B14F-4D97-AF65-F5344CB8AC3E}">
        <p14:creationId xmlns:p14="http://schemas.microsoft.com/office/powerpoint/2010/main" xmlns="" val="38337908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approach</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121570" y="2114552"/>
            <a:ext cx="2864644" cy="3205919"/>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4286251" y="2114551"/>
            <a:ext cx="3251876" cy="3171028"/>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447831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latin typeface="Comic Sans MS" pitchFamily="66" charset="0"/>
              </a:rPr>
              <a:t>Right atrial approach </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185749" y="1885950"/>
            <a:ext cx="2000251" cy="2007395"/>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221605" y="1885950"/>
            <a:ext cx="1921669" cy="2000251"/>
          </a:xfrm>
          <a:prstGeom prst="rect">
            <a:avLst/>
          </a:prstGeom>
          <a:noFill/>
          <a:ln w="9525">
            <a:solidFill>
              <a:schemeClr val="tx1"/>
            </a:solid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5143503" y="1885950"/>
            <a:ext cx="2035969" cy="2000251"/>
          </a:xfrm>
          <a:prstGeom prst="rect">
            <a:avLst/>
          </a:prstGeom>
          <a:noFill/>
          <a:ln w="9525">
            <a:solidFill>
              <a:schemeClr val="tx1"/>
            </a:solid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1199865" y="3886203"/>
            <a:ext cx="2000251" cy="1928813"/>
          </a:xfrm>
          <a:prstGeom prst="rect">
            <a:avLst/>
          </a:prstGeom>
          <a:noFill/>
          <a:ln w="9525">
            <a:solidFill>
              <a:schemeClr val="tx1"/>
            </a:solidFill>
            <a:miter lim="800000"/>
            <a:headEnd/>
            <a:tailEnd/>
          </a:ln>
        </p:spPr>
      </p:pic>
      <p:pic>
        <p:nvPicPr>
          <p:cNvPr id="8" name="Picture 6"/>
          <p:cNvPicPr>
            <a:picLocks noChangeAspect="1" noChangeArrowheads="1"/>
          </p:cNvPicPr>
          <p:nvPr/>
        </p:nvPicPr>
        <p:blipFill>
          <a:blip r:embed="rId7" cstate="print"/>
          <a:srcRect/>
          <a:stretch>
            <a:fillRect/>
          </a:stretch>
        </p:blipFill>
        <p:spPr bwMode="auto">
          <a:xfrm>
            <a:off x="3228977" y="3886204"/>
            <a:ext cx="1914525" cy="1943099"/>
          </a:xfrm>
          <a:prstGeom prst="rect">
            <a:avLst/>
          </a:prstGeom>
          <a:noFill/>
          <a:ln w="9525">
            <a:solidFill>
              <a:schemeClr val="tx1"/>
            </a:solidFill>
            <a:miter lim="800000"/>
            <a:headEnd/>
            <a:tailEnd/>
          </a:ln>
        </p:spPr>
      </p:pic>
      <p:pic>
        <p:nvPicPr>
          <p:cNvPr id="9" name="Picture 7"/>
          <p:cNvPicPr>
            <a:picLocks noChangeAspect="1" noChangeArrowheads="1"/>
          </p:cNvPicPr>
          <p:nvPr/>
        </p:nvPicPr>
        <p:blipFill>
          <a:blip r:embed="rId8" cstate="print"/>
          <a:srcRect/>
          <a:stretch>
            <a:fillRect/>
          </a:stretch>
        </p:blipFill>
        <p:spPr bwMode="auto">
          <a:xfrm>
            <a:off x="5156597" y="3921921"/>
            <a:ext cx="2057400" cy="1907381"/>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4493949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6" y="911039"/>
            <a:ext cx="7053543" cy="1050399"/>
          </a:xfrm>
        </p:spPr>
        <p:txBody>
          <a:bodyPr/>
          <a:lstStyle/>
          <a:p>
            <a:r>
              <a:rPr lang="en-US" sz="2100" b="1" dirty="0"/>
              <a:t>Repair of total anomalous pulmonary venous connection to coronary sinus, Van </a:t>
            </a:r>
            <a:r>
              <a:rPr lang="en-US" sz="2100" b="1" dirty="0" err="1"/>
              <a:t>Praagh</a:t>
            </a:r>
            <a:r>
              <a:rPr lang="en-US" sz="2100" b="1" dirty="0"/>
              <a:t> method</a:t>
            </a:r>
          </a:p>
        </p:txBody>
      </p:sp>
      <p:pic>
        <p:nvPicPr>
          <p:cNvPr id="5" name="Content Placeholder 4"/>
          <p:cNvPicPr>
            <a:picLocks noGrp="1" noChangeAspect="1"/>
          </p:cNvPicPr>
          <p:nvPr>
            <p:ph idx="1"/>
          </p:nvPr>
        </p:nvPicPr>
        <p:blipFill>
          <a:blip r:embed="rId3"/>
          <a:stretch>
            <a:fillRect/>
          </a:stretch>
        </p:blipFill>
        <p:spPr>
          <a:xfrm>
            <a:off x="3887909" y="1651723"/>
            <a:ext cx="2814997" cy="2278541"/>
          </a:xfrm>
          <a:prstGeom prst="rect">
            <a:avLst/>
          </a:prstGeom>
        </p:spPr>
      </p:pic>
      <p:pic>
        <p:nvPicPr>
          <p:cNvPr id="4" name="Picture 3"/>
          <p:cNvPicPr>
            <a:picLocks noChangeAspect="1"/>
          </p:cNvPicPr>
          <p:nvPr/>
        </p:nvPicPr>
        <p:blipFill>
          <a:blip r:embed="rId4"/>
          <a:stretch>
            <a:fillRect/>
          </a:stretch>
        </p:blipFill>
        <p:spPr>
          <a:xfrm>
            <a:off x="972917" y="1651724"/>
            <a:ext cx="2772477" cy="2248379"/>
          </a:xfrm>
          <a:prstGeom prst="rect">
            <a:avLst/>
          </a:prstGeom>
        </p:spPr>
      </p:pic>
      <p:pic>
        <p:nvPicPr>
          <p:cNvPr id="6" name="Picture 5"/>
          <p:cNvPicPr>
            <a:picLocks noChangeAspect="1"/>
          </p:cNvPicPr>
          <p:nvPr/>
        </p:nvPicPr>
        <p:blipFill>
          <a:blip r:embed="rId5"/>
          <a:stretch>
            <a:fillRect/>
          </a:stretch>
        </p:blipFill>
        <p:spPr>
          <a:xfrm>
            <a:off x="972917" y="3900101"/>
            <a:ext cx="2772477" cy="2100651"/>
          </a:xfrm>
          <a:prstGeom prst="rect">
            <a:avLst/>
          </a:prstGeom>
        </p:spPr>
      </p:pic>
      <p:pic>
        <p:nvPicPr>
          <p:cNvPr id="7" name="Picture 6"/>
          <p:cNvPicPr>
            <a:picLocks noChangeAspect="1"/>
          </p:cNvPicPr>
          <p:nvPr/>
        </p:nvPicPr>
        <p:blipFill>
          <a:blip r:embed="rId6"/>
          <a:stretch>
            <a:fillRect/>
          </a:stretch>
        </p:blipFill>
        <p:spPr>
          <a:xfrm>
            <a:off x="3887908" y="3900101"/>
            <a:ext cx="2834063" cy="2100651"/>
          </a:xfrm>
          <a:prstGeom prst="rect">
            <a:avLst/>
          </a:prstGeom>
        </p:spPr>
      </p:pic>
    </p:spTree>
    <p:extLst>
      <p:ext uri="{BB962C8B-B14F-4D97-AF65-F5344CB8AC3E}">
        <p14:creationId xmlns:p14="http://schemas.microsoft.com/office/powerpoint/2010/main" xmlns="" val="2882069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outcomes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Surgical mortality has decreased from 50% in 1970s to 2-20% in recent studies.</a:t>
            </a:r>
          </a:p>
          <a:p>
            <a:r>
              <a:rPr lang="en-US" dirty="0" smtClean="0"/>
              <a:t>Modes of death after repair:</a:t>
            </a:r>
          </a:p>
          <a:p>
            <a:pPr lvl="1"/>
            <a:r>
              <a:rPr lang="en-US" dirty="0" smtClean="0"/>
              <a:t>Cardiac failure</a:t>
            </a:r>
          </a:p>
          <a:p>
            <a:pPr lvl="1"/>
            <a:r>
              <a:rPr lang="en-US" dirty="0" smtClean="0"/>
              <a:t>Hypertensive pulmonary artery crisis</a:t>
            </a:r>
          </a:p>
          <a:p>
            <a:r>
              <a:rPr lang="en-US" b="1" u="sng" dirty="0" smtClean="0"/>
              <a:t>Complications:</a:t>
            </a:r>
          </a:p>
          <a:p>
            <a:pPr>
              <a:buNone/>
            </a:pPr>
            <a:r>
              <a:rPr lang="en-US" b="1" dirty="0"/>
              <a:t>EARLY-</a:t>
            </a:r>
          </a:p>
          <a:p>
            <a:r>
              <a:rPr lang="en-US" dirty="0"/>
              <a:t>Pulmonary </a:t>
            </a:r>
            <a:r>
              <a:rPr lang="en-US" dirty="0" smtClean="0"/>
              <a:t>edema, Pulmonary </a:t>
            </a:r>
            <a:r>
              <a:rPr lang="en-US" dirty="0"/>
              <a:t>hypertensive </a:t>
            </a:r>
            <a:r>
              <a:rPr lang="en-US" dirty="0" smtClean="0"/>
              <a:t>crisis, Phrenic </a:t>
            </a:r>
            <a:r>
              <a:rPr lang="en-US" dirty="0"/>
              <a:t>nerve </a:t>
            </a:r>
            <a:r>
              <a:rPr lang="en-US" dirty="0" smtClean="0"/>
              <a:t>damage, Rhythm </a:t>
            </a:r>
            <a:r>
              <a:rPr lang="en-US" dirty="0"/>
              <a:t>disorders</a:t>
            </a:r>
          </a:p>
          <a:p>
            <a:pPr>
              <a:buNone/>
            </a:pPr>
            <a:r>
              <a:rPr lang="en-US" b="1" dirty="0" smtClean="0"/>
              <a:t>LATE</a:t>
            </a:r>
            <a:r>
              <a:rPr lang="en-US" dirty="0" smtClean="0"/>
              <a:t>-</a:t>
            </a:r>
            <a:endParaRPr lang="en-US" dirty="0"/>
          </a:p>
          <a:p>
            <a:r>
              <a:rPr lang="en-US" dirty="0"/>
              <a:t>Pulmonary venous </a:t>
            </a:r>
            <a:r>
              <a:rPr lang="en-US" dirty="0" smtClean="0"/>
              <a:t>obstruction, Anastomotic stricture, Pulmonary </a:t>
            </a:r>
            <a:r>
              <a:rPr lang="en-US" dirty="0"/>
              <a:t>venous stenosis </a:t>
            </a:r>
          </a:p>
          <a:p>
            <a:endParaRPr lang="en-US" dirty="0"/>
          </a:p>
        </p:txBody>
      </p:sp>
    </p:spTree>
    <p:extLst>
      <p:ext uri="{BB962C8B-B14F-4D97-AF65-F5344CB8AC3E}">
        <p14:creationId xmlns:p14="http://schemas.microsoft.com/office/powerpoint/2010/main" xmlns="" val="4278778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Postoperative complications</a:t>
            </a:r>
            <a:endParaRPr lang="en-US" b="1" dirty="0"/>
          </a:p>
        </p:txBody>
      </p:sp>
      <p:sp>
        <p:nvSpPr>
          <p:cNvPr id="3" name="Content Placeholder 2"/>
          <p:cNvSpPr>
            <a:spLocks noGrp="1"/>
          </p:cNvSpPr>
          <p:nvPr>
            <p:ph idx="1"/>
          </p:nvPr>
        </p:nvSpPr>
        <p:spPr/>
        <p:txBody>
          <a:bodyPr>
            <a:normAutofit lnSpcReduction="10000"/>
          </a:bodyPr>
          <a:lstStyle/>
          <a:p>
            <a:r>
              <a:rPr lang="en-US" b="1" dirty="0"/>
              <a:t>Pulmonary edema- </a:t>
            </a:r>
            <a:r>
              <a:rPr lang="en-US" dirty="0" smtClean="0"/>
              <a:t>due to noncompliant </a:t>
            </a:r>
            <a:r>
              <a:rPr lang="en-US" dirty="0"/>
              <a:t>left heart and increased left atrial pressure </a:t>
            </a:r>
            <a:r>
              <a:rPr lang="en-US" dirty="0" smtClean="0"/>
              <a:t>. </a:t>
            </a:r>
            <a:r>
              <a:rPr lang="en-US" dirty="0"/>
              <a:t>Diuretics are useful for treatment.</a:t>
            </a:r>
          </a:p>
          <a:p>
            <a:pPr>
              <a:buNone/>
            </a:pPr>
            <a:endParaRPr lang="en-US" dirty="0"/>
          </a:p>
          <a:p>
            <a:r>
              <a:rPr lang="en-US" b="1" dirty="0"/>
              <a:t>Pulmonary hypertensive crisis</a:t>
            </a:r>
            <a:r>
              <a:rPr lang="en-US" dirty="0"/>
              <a:t>-hyperventilation with 100% oxygen and inhaled nitric oxide is the treatment of choice. Infusion of prostacyclin may also be useful.</a:t>
            </a:r>
          </a:p>
          <a:p>
            <a:endParaRPr lang="en-US" dirty="0"/>
          </a:p>
          <a:p>
            <a:r>
              <a:rPr lang="en-US" b="1" dirty="0"/>
              <a:t>Rhythm disorders- </a:t>
            </a:r>
            <a:r>
              <a:rPr lang="en-US" dirty="0"/>
              <a:t>junctional rhythms and various types of heart blocks are common in cardiac type TAPVC repair</a:t>
            </a:r>
          </a:p>
        </p:txBody>
      </p:sp>
    </p:spTree>
    <p:extLst>
      <p:ext uri="{BB962C8B-B14F-4D97-AF65-F5344CB8AC3E}">
        <p14:creationId xmlns:p14="http://schemas.microsoft.com/office/powerpoint/2010/main" xmlns="" val="3413994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Pulmonary venous obstruction</a:t>
            </a:r>
            <a:endParaRPr lang="en-US" b="1" dirty="0"/>
          </a:p>
        </p:txBody>
      </p:sp>
      <p:sp>
        <p:nvSpPr>
          <p:cNvPr id="3" name="Content Placeholder 2"/>
          <p:cNvSpPr>
            <a:spLocks noGrp="1"/>
          </p:cNvSpPr>
          <p:nvPr>
            <p:ph idx="1"/>
          </p:nvPr>
        </p:nvSpPr>
        <p:spPr>
          <a:xfrm>
            <a:off x="827485" y="1969774"/>
            <a:ext cx="6709907" cy="3573779"/>
          </a:xfrm>
        </p:spPr>
        <p:txBody>
          <a:bodyPr>
            <a:normAutofit fontScale="70000" lnSpcReduction="20000"/>
          </a:bodyPr>
          <a:lstStyle/>
          <a:p>
            <a:r>
              <a:rPr lang="en-US" dirty="0" smtClean="0"/>
              <a:t>2 causes: Severe anastomotic stricture and pulmonary vein stenosis.</a:t>
            </a:r>
          </a:p>
          <a:p>
            <a:r>
              <a:rPr lang="en-US" b="1" dirty="0" smtClean="0"/>
              <a:t>Risk factors</a:t>
            </a:r>
            <a:r>
              <a:rPr lang="en-US" dirty="0" smtClean="0"/>
              <a:t>: </a:t>
            </a:r>
          </a:p>
          <a:p>
            <a:pPr lvl="1"/>
            <a:r>
              <a:rPr lang="en-US" dirty="0" smtClean="0"/>
              <a:t>Original </a:t>
            </a:r>
            <a:r>
              <a:rPr lang="en-US" dirty="0"/>
              <a:t>diagnosis of </a:t>
            </a:r>
            <a:r>
              <a:rPr lang="en-US" dirty="0" err="1" smtClean="0"/>
              <a:t>infracardiac</a:t>
            </a:r>
            <a:r>
              <a:rPr lang="en-US" dirty="0"/>
              <a:t> </a:t>
            </a:r>
            <a:r>
              <a:rPr lang="en-US" dirty="0" smtClean="0"/>
              <a:t>or</a:t>
            </a:r>
            <a:r>
              <a:rPr lang="en-US" dirty="0"/>
              <a:t> </a:t>
            </a:r>
            <a:r>
              <a:rPr lang="en-US" dirty="0" smtClean="0"/>
              <a:t>mixed TAPVC</a:t>
            </a:r>
          </a:p>
          <a:p>
            <a:pPr lvl="1"/>
            <a:r>
              <a:rPr lang="en-US" dirty="0"/>
              <a:t>O</a:t>
            </a:r>
            <a:r>
              <a:rPr lang="en-US" dirty="0" smtClean="0"/>
              <a:t>bstructed </a:t>
            </a:r>
            <a:r>
              <a:rPr lang="en-US" dirty="0"/>
              <a:t>TAPVC</a:t>
            </a:r>
            <a:r>
              <a:rPr lang="en-US" dirty="0" smtClean="0"/>
              <a:t>.</a:t>
            </a:r>
          </a:p>
          <a:p>
            <a:r>
              <a:rPr lang="en-US" b="1" i="1" dirty="0"/>
              <a:t>Anastomotic </a:t>
            </a:r>
            <a:r>
              <a:rPr lang="en-US" b="1" i="1" dirty="0" smtClean="0"/>
              <a:t>Stenosis:</a:t>
            </a:r>
          </a:p>
          <a:p>
            <a:pPr lvl="1"/>
            <a:r>
              <a:rPr lang="en-US" dirty="0" smtClean="0"/>
              <a:t>10% of patients.</a:t>
            </a:r>
          </a:p>
          <a:p>
            <a:pPr lvl="1"/>
            <a:r>
              <a:rPr lang="en-US" dirty="0" smtClean="0"/>
              <a:t>Within few months of repair</a:t>
            </a:r>
          </a:p>
          <a:p>
            <a:pPr lvl="1"/>
            <a:r>
              <a:rPr lang="en-US" dirty="0" smtClean="0"/>
              <a:t>No relationship between suturing technique and stricture formation.</a:t>
            </a:r>
          </a:p>
          <a:p>
            <a:r>
              <a:rPr lang="en-US" b="1" i="1" dirty="0"/>
              <a:t>Pulmonary Vein </a:t>
            </a:r>
            <a:r>
              <a:rPr lang="en-US" b="1" i="1" dirty="0" smtClean="0"/>
              <a:t>Stenosis:</a:t>
            </a:r>
          </a:p>
          <a:p>
            <a:pPr lvl="1"/>
            <a:r>
              <a:rPr lang="en-US" dirty="0" smtClean="0"/>
              <a:t>Less common (5%), appears later</a:t>
            </a:r>
          </a:p>
          <a:p>
            <a:pPr lvl="1"/>
            <a:r>
              <a:rPr lang="en-US" dirty="0" smtClean="0"/>
              <a:t>Due to diffuse thickening and fibrosis of vein wall.</a:t>
            </a:r>
          </a:p>
          <a:p>
            <a:pPr lvl="1"/>
            <a:r>
              <a:rPr lang="en-US" dirty="0" smtClean="0"/>
              <a:t>Usually lethal despite reoperation.</a:t>
            </a:r>
          </a:p>
        </p:txBody>
      </p:sp>
    </p:spTree>
    <p:extLst>
      <p:ext uri="{BB962C8B-B14F-4D97-AF65-F5344CB8AC3E}">
        <p14:creationId xmlns:p14="http://schemas.microsoft.com/office/powerpoint/2010/main" xmlns="" val="28635448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PAPVC</a:t>
            </a:r>
            <a:endParaRPr lang="en-US" b="1" dirty="0"/>
          </a:p>
        </p:txBody>
      </p:sp>
      <p:sp>
        <p:nvSpPr>
          <p:cNvPr id="3" name="Content Placeholder 2"/>
          <p:cNvSpPr>
            <a:spLocks noGrp="1"/>
          </p:cNvSpPr>
          <p:nvPr>
            <p:ph idx="1"/>
          </p:nvPr>
        </p:nvSpPr>
        <p:spPr>
          <a:xfrm>
            <a:off x="827485" y="1503681"/>
            <a:ext cx="6709907" cy="4592320"/>
          </a:xfrm>
        </p:spPr>
        <p:txBody>
          <a:bodyPr>
            <a:normAutofit/>
          </a:bodyPr>
          <a:lstStyle/>
          <a:p>
            <a:r>
              <a:rPr lang="en-US" sz="1600" dirty="0"/>
              <a:t>One or more of the pulmonary veins is connected to the morphologically left atrium, while the rest are connected to a systemic vein or the right atrium.</a:t>
            </a:r>
          </a:p>
          <a:p>
            <a:r>
              <a:rPr lang="en-US" sz="1600" dirty="0"/>
              <a:t>Sex ratio is equal</a:t>
            </a:r>
          </a:p>
          <a:p>
            <a:r>
              <a:rPr lang="en-US" sz="1600" dirty="0"/>
              <a:t> </a:t>
            </a:r>
            <a:r>
              <a:rPr lang="en-US" sz="1600" b="1" u="sng" dirty="0"/>
              <a:t>Associations </a:t>
            </a:r>
          </a:p>
          <a:p>
            <a:pPr lvl="0">
              <a:buFont typeface="Wingdings" panose="05000000000000000000" pitchFamily="2" charset="2"/>
              <a:buChar char="Ø"/>
            </a:pPr>
            <a:r>
              <a:rPr lang="en-US" sz="1600" dirty="0" err="1"/>
              <a:t>Asplenia</a:t>
            </a:r>
            <a:r>
              <a:rPr lang="en-US" sz="1600" dirty="0"/>
              <a:t> and </a:t>
            </a:r>
            <a:r>
              <a:rPr lang="en-US" sz="1600" dirty="0" err="1"/>
              <a:t>polysplenia</a:t>
            </a:r>
            <a:r>
              <a:rPr lang="en-US" sz="1600" dirty="0"/>
              <a:t> </a:t>
            </a:r>
          </a:p>
          <a:p>
            <a:pPr lvl="0">
              <a:buFont typeface="Wingdings" panose="05000000000000000000" pitchFamily="2" charset="2"/>
              <a:buChar char="Ø"/>
            </a:pPr>
            <a:r>
              <a:rPr lang="en-US" sz="1600" dirty="0"/>
              <a:t>Turner and Noonan syndrome.</a:t>
            </a:r>
          </a:p>
          <a:p>
            <a:pPr marL="0" indent="0">
              <a:buNone/>
            </a:pPr>
            <a:endParaRPr lang="en-US" sz="1600" dirty="0"/>
          </a:p>
          <a:p>
            <a:pPr lvl="0">
              <a:buFont typeface="Wingdings" panose="05000000000000000000" pitchFamily="2" charset="2"/>
              <a:buChar char="§"/>
            </a:pPr>
            <a:r>
              <a:rPr lang="en-US" sz="1600" dirty="0"/>
              <a:t>ASD - Present in 9 % of ASDs.</a:t>
            </a:r>
          </a:p>
          <a:p>
            <a:pPr>
              <a:buFont typeface="Wingdings" panose="05000000000000000000" pitchFamily="2" charset="2"/>
              <a:buChar char="§"/>
            </a:pPr>
            <a:r>
              <a:rPr lang="en-US" sz="1600" dirty="0"/>
              <a:t>TOF - 0.6%</a:t>
            </a:r>
          </a:p>
          <a:p>
            <a:pPr lvl="0">
              <a:buFont typeface="Wingdings" panose="05000000000000000000" pitchFamily="2" charset="2"/>
              <a:buChar char="§"/>
            </a:pPr>
            <a:r>
              <a:rPr lang="en-US" sz="1600" dirty="0"/>
              <a:t>Tricuspid atresia  </a:t>
            </a:r>
          </a:p>
          <a:p>
            <a:pPr lvl="0">
              <a:buFont typeface="Wingdings" panose="05000000000000000000" pitchFamily="2" charset="2"/>
              <a:buChar char="§"/>
            </a:pPr>
            <a:r>
              <a:rPr lang="en-US" sz="1600" dirty="0"/>
              <a:t>Single ventricle </a:t>
            </a:r>
          </a:p>
          <a:p>
            <a:endParaRPr lang="en-US" dirty="0" smtClean="0"/>
          </a:p>
        </p:txBody>
      </p:sp>
    </p:spTree>
    <p:extLst>
      <p:ext uri="{BB962C8B-B14F-4D97-AF65-F5344CB8AC3E}">
        <p14:creationId xmlns:p14="http://schemas.microsoft.com/office/powerpoint/2010/main" xmlns="" val="24849405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br>
              <a:rPr lang="en-US" dirty="0" smtClean="0"/>
            </a:br>
            <a:r>
              <a:rPr lang="en-US" sz="2100" b="1" dirty="0"/>
              <a:t>PAPVC with intact IAS</a:t>
            </a:r>
            <a:r>
              <a:rPr lang="en-US" dirty="0" smtClean="0"/>
              <a:t/>
            </a:r>
            <a:br>
              <a:rPr lang="en-US" dirty="0" smtClean="0"/>
            </a:br>
            <a:endParaRPr lang="en-US" dirty="0"/>
          </a:p>
        </p:txBody>
      </p:sp>
      <p:sp>
        <p:nvSpPr>
          <p:cNvPr id="3" name="Content Placeholder 2"/>
          <p:cNvSpPr>
            <a:spLocks noGrp="1"/>
          </p:cNvSpPr>
          <p:nvPr>
            <p:ph idx="1"/>
          </p:nvPr>
        </p:nvSpPr>
        <p:spPr>
          <a:xfrm>
            <a:off x="827485" y="2015491"/>
            <a:ext cx="6709907" cy="4222751"/>
          </a:xfrm>
        </p:spPr>
        <p:txBody>
          <a:bodyPr>
            <a:normAutofit fontScale="70000" lnSpcReduction="20000"/>
          </a:bodyPr>
          <a:lstStyle/>
          <a:p>
            <a:r>
              <a:rPr lang="en-US" sz="2300" dirty="0"/>
              <a:t>Pulmonary venous obstruction is rarely present.</a:t>
            </a:r>
          </a:p>
          <a:p>
            <a:r>
              <a:rPr lang="en-US" sz="2300" dirty="0" err="1"/>
              <a:t>Haemodynamic</a:t>
            </a:r>
            <a:r>
              <a:rPr lang="en-US" sz="2300" dirty="0"/>
              <a:t> effects are almost always the result of an obligatory left-to-right shunt through the anomalously connected segments of lung.</a:t>
            </a:r>
          </a:p>
          <a:p>
            <a:r>
              <a:rPr lang="en-US" sz="2300" dirty="0"/>
              <a:t>Factors that determine the amount of blood draining anomalously:</a:t>
            </a:r>
          </a:p>
          <a:p>
            <a:pPr lvl="1"/>
            <a:r>
              <a:rPr lang="en-US" sz="2300" dirty="0"/>
              <a:t>Number of veins connected anomalously</a:t>
            </a:r>
          </a:p>
          <a:p>
            <a:pPr lvl="1"/>
            <a:r>
              <a:rPr lang="en-US" sz="2300" dirty="0"/>
              <a:t>Relative resistance of the vascular beds normally and anomalously connected</a:t>
            </a:r>
          </a:p>
          <a:p>
            <a:pPr lvl="1"/>
            <a:r>
              <a:rPr lang="en-US" sz="2300" dirty="0"/>
              <a:t>Compliance of the respective atria into which the normally and anomalously connected veins empty</a:t>
            </a:r>
          </a:p>
          <a:p>
            <a:r>
              <a:rPr lang="en-US" sz="2300" dirty="0"/>
              <a:t>When there is complete anomalous connection of one lung, the left-to-right shunt is usually greater than 50%. </a:t>
            </a:r>
          </a:p>
          <a:p>
            <a:r>
              <a:rPr lang="en-US" sz="2300" dirty="0"/>
              <a:t>The lobe or lobes drained by the anomalously connecting pulmonary vein also affect the magnitude of the left-to-right shunt</a:t>
            </a:r>
          </a:p>
          <a:p>
            <a:endParaRPr lang="en-US" dirty="0" smtClean="0"/>
          </a:p>
          <a:p>
            <a:endParaRPr lang="en-US" dirty="0"/>
          </a:p>
        </p:txBody>
      </p:sp>
    </p:spTree>
    <p:extLst>
      <p:ext uri="{BB962C8B-B14F-4D97-AF65-F5344CB8AC3E}">
        <p14:creationId xmlns:p14="http://schemas.microsoft.com/office/powerpoint/2010/main" xmlns="" val="11756456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b="1" dirty="0"/>
              <a:t>PAPVC with ASD</a:t>
            </a:r>
          </a:p>
        </p:txBody>
      </p:sp>
      <p:sp>
        <p:nvSpPr>
          <p:cNvPr id="3" name="Content Placeholder 2"/>
          <p:cNvSpPr>
            <a:spLocks noGrp="1"/>
          </p:cNvSpPr>
          <p:nvPr>
            <p:ph idx="1"/>
          </p:nvPr>
        </p:nvSpPr>
        <p:spPr/>
        <p:txBody>
          <a:bodyPr/>
          <a:lstStyle/>
          <a:p>
            <a:r>
              <a:rPr lang="en-US" dirty="0" smtClean="0"/>
              <a:t>Small ASD: Resembles that of PAPVC with IAS.</a:t>
            </a:r>
          </a:p>
          <a:p>
            <a:pPr marL="0" indent="0">
              <a:buNone/>
            </a:pPr>
            <a:endParaRPr lang="en-US" dirty="0" smtClean="0"/>
          </a:p>
          <a:p>
            <a:r>
              <a:rPr lang="en-US" dirty="0" smtClean="0"/>
              <a:t>Large ASD: Left to right shunt will be large.</a:t>
            </a:r>
          </a:p>
          <a:p>
            <a:pPr marL="400046" lvl="1" indent="0">
              <a:buNone/>
            </a:pPr>
            <a:r>
              <a:rPr lang="en-US" dirty="0" smtClean="0"/>
              <a:t>Due to anomalous </a:t>
            </a:r>
            <a:r>
              <a:rPr lang="en-US" dirty="0"/>
              <a:t>drainage of most of the blood from the anomalously connected lung </a:t>
            </a:r>
            <a:r>
              <a:rPr lang="en-US" dirty="0" smtClean="0"/>
              <a:t>as well as </a:t>
            </a:r>
            <a:r>
              <a:rPr lang="en-US" dirty="0"/>
              <a:t>anomalous drainage of </a:t>
            </a:r>
            <a:r>
              <a:rPr lang="en-US" dirty="0" smtClean="0"/>
              <a:t>more than half the </a:t>
            </a:r>
            <a:r>
              <a:rPr lang="en-US" dirty="0"/>
              <a:t>blood from the normally connected lung via the </a:t>
            </a:r>
            <a:r>
              <a:rPr lang="en-US" dirty="0" smtClean="0"/>
              <a:t>ASD.</a:t>
            </a:r>
            <a:endParaRPr lang="en-US" dirty="0"/>
          </a:p>
        </p:txBody>
      </p:sp>
    </p:spTree>
    <p:extLst>
      <p:ext uri="{BB962C8B-B14F-4D97-AF65-F5344CB8AC3E}">
        <p14:creationId xmlns:p14="http://schemas.microsoft.com/office/powerpoint/2010/main" xmlns="" val="3503585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 cont.</a:t>
            </a:r>
            <a:endParaRPr lang="en-US" dirty="0"/>
          </a:p>
        </p:txBody>
      </p:sp>
      <p:sp>
        <p:nvSpPr>
          <p:cNvPr id="3" name="Content Placeholder 2"/>
          <p:cNvSpPr>
            <a:spLocks noGrp="1"/>
          </p:cNvSpPr>
          <p:nvPr>
            <p:ph idx="1"/>
          </p:nvPr>
        </p:nvSpPr>
        <p:spPr>
          <a:xfrm>
            <a:off x="2992583" y="2396942"/>
            <a:ext cx="4544808" cy="3146611"/>
          </a:xfrm>
        </p:spPr>
        <p:txBody>
          <a:bodyPr>
            <a:normAutofit lnSpcReduction="10000"/>
          </a:bodyPr>
          <a:lstStyle/>
          <a:p>
            <a:r>
              <a:rPr lang="en-US" dirty="0">
                <a:latin typeface="Calibri" pitchFamily="34" charset="0"/>
              </a:rPr>
              <a:t>In  early stage of embryo</a:t>
            </a:r>
            <a:r>
              <a:rPr lang="en-US" dirty="0" smtClean="0">
                <a:latin typeface="Calibri" pitchFamily="34" charset="0"/>
              </a:rPr>
              <a:t>, the </a:t>
            </a:r>
            <a:r>
              <a:rPr lang="en-US" dirty="0">
                <a:latin typeface="Calibri" pitchFamily="34" charset="0"/>
              </a:rPr>
              <a:t>lung buds are enmeshed  by the vascular plexus of the foregut (splanchnic plexus</a:t>
            </a:r>
            <a:r>
              <a:rPr lang="en-US" dirty="0" smtClean="0">
                <a:latin typeface="Calibri" pitchFamily="34" charset="0"/>
              </a:rPr>
              <a:t>). </a:t>
            </a:r>
            <a:endParaRPr lang="en-US" dirty="0">
              <a:latin typeface="Calibri" pitchFamily="34" charset="0"/>
            </a:endParaRPr>
          </a:p>
          <a:p>
            <a:pPr marL="0" indent="0">
              <a:buNone/>
            </a:pPr>
            <a:endParaRPr lang="en-US" sz="1351" dirty="0">
              <a:latin typeface="Calibri" pitchFamily="34" charset="0"/>
            </a:endParaRPr>
          </a:p>
          <a:p>
            <a:r>
              <a:rPr lang="en-US" dirty="0">
                <a:latin typeface="Calibri" pitchFamily="34" charset="0"/>
              </a:rPr>
              <a:t>A  small </a:t>
            </a:r>
            <a:r>
              <a:rPr lang="en-US" dirty="0" err="1">
                <a:latin typeface="Calibri" pitchFamily="34" charset="0"/>
              </a:rPr>
              <a:t>evagination</a:t>
            </a:r>
            <a:r>
              <a:rPr lang="en-US" dirty="0">
                <a:latin typeface="Calibri" pitchFamily="34" charset="0"/>
              </a:rPr>
              <a:t>  arises in the posterior wall of the left atrium to the left of the developing septum </a:t>
            </a:r>
            <a:r>
              <a:rPr lang="en-US" dirty="0" err="1">
                <a:latin typeface="Calibri" pitchFamily="34" charset="0"/>
              </a:rPr>
              <a:t>secundum</a:t>
            </a:r>
            <a:r>
              <a:rPr lang="en-US" dirty="0" smtClean="0">
                <a:latin typeface="Calibri" pitchFamily="34" charset="0"/>
              </a:rPr>
              <a:t>. It </a:t>
            </a:r>
            <a:r>
              <a:rPr lang="en-US" dirty="0">
                <a:latin typeface="Calibri" pitchFamily="34" charset="0"/>
              </a:rPr>
              <a:t>forms the common pulmonary vein</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457201" y="2324594"/>
            <a:ext cx="2457451" cy="3143251"/>
          </a:xfrm>
          <a:prstGeom prst="rect">
            <a:avLst/>
          </a:prstGeom>
          <a:noFill/>
          <a:ln w="9525">
            <a:noFill/>
            <a:miter lim="800000"/>
            <a:headEnd/>
            <a:tailEnd/>
          </a:ln>
        </p:spPr>
      </p:pic>
    </p:spTree>
    <p:extLst>
      <p:ext uri="{BB962C8B-B14F-4D97-AF65-F5344CB8AC3E}">
        <p14:creationId xmlns:p14="http://schemas.microsoft.com/office/powerpoint/2010/main" xmlns="" val="37679270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 connections</a:t>
            </a:r>
            <a:endParaRPr lang="en-US" dirty="0"/>
          </a:p>
        </p:txBody>
      </p:sp>
      <p:sp>
        <p:nvSpPr>
          <p:cNvPr id="3" name="Content Placeholder 2"/>
          <p:cNvSpPr>
            <a:spLocks noGrp="1"/>
          </p:cNvSpPr>
          <p:nvPr>
            <p:ph idx="1"/>
          </p:nvPr>
        </p:nvSpPr>
        <p:spPr>
          <a:xfrm>
            <a:off x="828221" y="2411226"/>
            <a:ext cx="4672468" cy="3365051"/>
          </a:xfrm>
        </p:spPr>
        <p:txBody>
          <a:bodyPr>
            <a:normAutofit fontScale="70000" lnSpcReduction="20000"/>
          </a:bodyPr>
          <a:lstStyle/>
          <a:p>
            <a:r>
              <a:rPr lang="en-US" sz="2600" dirty="0"/>
              <a:t>RPVs to SVC</a:t>
            </a:r>
          </a:p>
          <a:p>
            <a:r>
              <a:rPr lang="en-US" sz="2600" dirty="0"/>
              <a:t>RPVs to IVC: Normal pulmonary venous pattern of the right lung is altered -fir tree configuration. 2</a:t>
            </a:r>
            <a:r>
              <a:rPr lang="en-US" sz="2600" baseline="30000" dirty="0"/>
              <a:t>nd</a:t>
            </a:r>
            <a:r>
              <a:rPr lang="en-US" sz="2600" dirty="0"/>
              <a:t> commonest(Fig B)</a:t>
            </a:r>
          </a:p>
          <a:p>
            <a:r>
              <a:rPr lang="en-US" sz="2600" dirty="0"/>
              <a:t>LPVs to IVC </a:t>
            </a:r>
          </a:p>
          <a:p>
            <a:r>
              <a:rPr lang="en-US" sz="2600" dirty="0"/>
              <a:t>LPVs to left innominate vein: commonest variety (Fig A)</a:t>
            </a:r>
          </a:p>
          <a:p>
            <a:pPr marL="0" indent="0">
              <a:buNone/>
            </a:pPr>
            <a:endParaRPr lang="en-US" sz="2600" dirty="0"/>
          </a:p>
          <a:p>
            <a:r>
              <a:rPr lang="en-US" sz="2600" dirty="0"/>
              <a:t>Uncommon sites of PAPVC of LPVs to coronary sinus (Fig C), </a:t>
            </a:r>
            <a:r>
              <a:rPr lang="en-US" sz="2600" dirty="0" err="1"/>
              <a:t>Rt</a:t>
            </a:r>
            <a:r>
              <a:rPr lang="en-US" sz="2600" dirty="0"/>
              <a:t> SVC, Lt subclavian , </a:t>
            </a:r>
            <a:r>
              <a:rPr lang="en-US" sz="2600" dirty="0" err="1"/>
              <a:t>azygos</a:t>
            </a:r>
            <a:r>
              <a:rPr lang="en-US" sz="2600" dirty="0"/>
              <a:t> vein</a:t>
            </a:r>
          </a:p>
          <a:p>
            <a:endParaRPr lang="en-US" dirty="0"/>
          </a:p>
        </p:txBody>
      </p:sp>
      <p:pic>
        <p:nvPicPr>
          <p:cNvPr id="5" name="Picture 4"/>
          <p:cNvPicPr>
            <a:picLocks noChangeAspect="1"/>
          </p:cNvPicPr>
          <p:nvPr/>
        </p:nvPicPr>
        <p:blipFill>
          <a:blip r:embed="rId3"/>
          <a:stretch>
            <a:fillRect/>
          </a:stretch>
        </p:blipFill>
        <p:spPr>
          <a:xfrm>
            <a:off x="5500690" y="2071688"/>
            <a:ext cx="3571875" cy="3486151"/>
          </a:xfrm>
          <a:prstGeom prst="rect">
            <a:avLst/>
          </a:prstGeom>
        </p:spPr>
      </p:pic>
    </p:spTree>
    <p:extLst>
      <p:ext uri="{BB962C8B-B14F-4D97-AF65-F5344CB8AC3E}">
        <p14:creationId xmlns:p14="http://schemas.microsoft.com/office/powerpoint/2010/main" xmlns="" val="1718695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Scimitar syndrome		</a:t>
            </a:r>
          </a:p>
        </p:txBody>
      </p:sp>
      <p:sp>
        <p:nvSpPr>
          <p:cNvPr id="3" name="Content Placeholder 2"/>
          <p:cNvSpPr>
            <a:spLocks noGrp="1"/>
          </p:cNvSpPr>
          <p:nvPr>
            <p:ph idx="1"/>
          </p:nvPr>
        </p:nvSpPr>
        <p:spPr>
          <a:xfrm>
            <a:off x="827485" y="2357121"/>
            <a:ext cx="6709907" cy="4064000"/>
          </a:xfrm>
        </p:spPr>
        <p:txBody>
          <a:bodyPr>
            <a:normAutofit fontScale="92500" lnSpcReduction="20000"/>
          </a:bodyPr>
          <a:lstStyle/>
          <a:p>
            <a:r>
              <a:rPr lang="en-US" dirty="0"/>
              <a:t>Pulmonary </a:t>
            </a:r>
            <a:r>
              <a:rPr lang="en-US" dirty="0" err="1"/>
              <a:t>venolobar</a:t>
            </a:r>
            <a:r>
              <a:rPr lang="en-US" dirty="0"/>
              <a:t> </a:t>
            </a:r>
            <a:r>
              <a:rPr lang="en-US" dirty="0" smtClean="0"/>
              <a:t>syndrome or </a:t>
            </a:r>
            <a:r>
              <a:rPr lang="en-US" dirty="0" err="1" smtClean="0"/>
              <a:t>hypogenetic</a:t>
            </a:r>
            <a:r>
              <a:rPr lang="en-US" dirty="0" smtClean="0"/>
              <a:t> </a:t>
            </a:r>
            <a:r>
              <a:rPr lang="en-US" dirty="0"/>
              <a:t>lung </a:t>
            </a:r>
            <a:r>
              <a:rPr lang="en-US" dirty="0" smtClean="0"/>
              <a:t>syndrome or </a:t>
            </a:r>
            <a:r>
              <a:rPr lang="en-US" dirty="0" err="1" smtClean="0"/>
              <a:t>Halasz’s</a:t>
            </a:r>
            <a:r>
              <a:rPr lang="en-US" dirty="0" smtClean="0"/>
              <a:t> syndrome.</a:t>
            </a:r>
          </a:p>
          <a:p>
            <a:r>
              <a:rPr lang="en-US" dirty="0" smtClean="0"/>
              <a:t>Described by </a:t>
            </a:r>
            <a:r>
              <a:rPr lang="en-US" dirty="0" err="1" smtClean="0"/>
              <a:t>Chassinat</a:t>
            </a:r>
            <a:r>
              <a:rPr lang="en-US" dirty="0" smtClean="0"/>
              <a:t> in 1836.</a:t>
            </a:r>
          </a:p>
          <a:p>
            <a:r>
              <a:rPr lang="en-US" dirty="0" smtClean="0"/>
              <a:t>Connection of all of the RPVs into the IVC with hypoplasia of the </a:t>
            </a:r>
            <a:r>
              <a:rPr lang="en-US" dirty="0" err="1" smtClean="0"/>
              <a:t>ipsilateral</a:t>
            </a:r>
            <a:r>
              <a:rPr lang="en-US" dirty="0" smtClean="0"/>
              <a:t> lung and pulmonary artery.</a:t>
            </a:r>
          </a:p>
          <a:p>
            <a:r>
              <a:rPr lang="en-US" dirty="0" smtClean="0"/>
              <a:t>Associated anomalies: Anomalies </a:t>
            </a:r>
            <a:r>
              <a:rPr lang="en-US" dirty="0"/>
              <a:t>of the bronchial system, horseshoe lung, </a:t>
            </a:r>
            <a:r>
              <a:rPr lang="en-US" dirty="0" err="1" smtClean="0"/>
              <a:t>dextroposition</a:t>
            </a:r>
            <a:r>
              <a:rPr lang="en-US" dirty="0" smtClean="0"/>
              <a:t> of heart, </a:t>
            </a:r>
            <a:r>
              <a:rPr lang="en-US" dirty="0"/>
              <a:t>anomalous arterial connection to the right lung from the aorta, and pulmonary </a:t>
            </a:r>
            <a:r>
              <a:rPr lang="en-US" dirty="0" smtClean="0"/>
              <a:t>sequestration. </a:t>
            </a:r>
          </a:p>
          <a:p>
            <a:r>
              <a:rPr lang="en-US" dirty="0" smtClean="0"/>
              <a:t>Rarely involves the left lung.</a:t>
            </a:r>
          </a:p>
          <a:p>
            <a:r>
              <a:rPr lang="en-US" dirty="0" smtClean="0"/>
              <a:t>“Scimitar”- refers to radiologic shadow resembles the shape of Turkish sword.</a:t>
            </a:r>
            <a:endParaRPr lang="en-US" dirty="0"/>
          </a:p>
        </p:txBody>
      </p:sp>
      <p:pic>
        <p:nvPicPr>
          <p:cNvPr id="4" name="Picture 1" descr="C:\Users\user\Desktop\SCIMI1.png"/>
          <p:cNvPicPr>
            <a:picLocks noChangeAspect="1" noChangeArrowheads="1"/>
          </p:cNvPicPr>
          <p:nvPr/>
        </p:nvPicPr>
        <p:blipFill>
          <a:blip r:embed="rId3" cstate="print"/>
          <a:srcRect/>
          <a:stretch>
            <a:fillRect/>
          </a:stretch>
        </p:blipFill>
        <p:spPr bwMode="auto">
          <a:xfrm>
            <a:off x="6235791" y="471171"/>
            <a:ext cx="2062648" cy="1573071"/>
          </a:xfrm>
          <a:prstGeom prst="rect">
            <a:avLst/>
          </a:prstGeom>
          <a:noFill/>
        </p:spPr>
      </p:pic>
      <p:pic>
        <p:nvPicPr>
          <p:cNvPr id="6" name="Picture 2" descr="C:\Users\user\Desktop\turkish sword.jpg"/>
          <p:cNvPicPr>
            <a:picLocks noChangeAspect="1" noChangeArrowheads="1"/>
          </p:cNvPicPr>
          <p:nvPr/>
        </p:nvPicPr>
        <p:blipFill>
          <a:blip r:embed="rId4" cstate="print"/>
          <a:stretch>
            <a:fillRect/>
          </a:stretch>
        </p:blipFill>
        <p:spPr bwMode="auto">
          <a:xfrm>
            <a:off x="1641795" y="2357123"/>
            <a:ext cx="5426103" cy="3500711"/>
          </a:xfrm>
          <a:prstGeom prst="rect">
            <a:avLst/>
          </a:prstGeom>
          <a:noFill/>
        </p:spPr>
      </p:pic>
    </p:spTree>
    <p:extLst>
      <p:ext uri="{BB962C8B-B14F-4D97-AF65-F5344CB8AC3E}">
        <p14:creationId xmlns:p14="http://schemas.microsoft.com/office/powerpoint/2010/main" xmlns="" val="180932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lstStyle/>
          <a:p>
            <a:r>
              <a:rPr lang="en-US" dirty="0" smtClean="0"/>
              <a:t>Asymptomatic- one vein connects anomalously.</a:t>
            </a:r>
          </a:p>
          <a:p>
            <a:pPr marL="0" indent="0">
              <a:buNone/>
            </a:pPr>
            <a:endParaRPr lang="en-US" dirty="0" smtClean="0"/>
          </a:p>
          <a:p>
            <a:r>
              <a:rPr lang="en-US" dirty="0" smtClean="0"/>
              <a:t>Mimics TAPVC - in subtotal PAPVC.</a:t>
            </a:r>
          </a:p>
          <a:p>
            <a:pPr marL="0" indent="0">
              <a:buNone/>
            </a:pPr>
            <a:endParaRPr lang="en-US" dirty="0" smtClean="0"/>
          </a:p>
          <a:p>
            <a:r>
              <a:rPr lang="en-US" u="sng" dirty="0" smtClean="0"/>
              <a:t>When one lung drains anomalously:</a:t>
            </a:r>
          </a:p>
          <a:p>
            <a:pPr lvl="1"/>
            <a:r>
              <a:rPr lang="en-US" dirty="0" smtClean="0"/>
              <a:t>Cyanosis unusual in childhood, appears in 3</a:t>
            </a:r>
            <a:r>
              <a:rPr lang="en-US" baseline="30000" dirty="0" smtClean="0"/>
              <a:t>rd</a:t>
            </a:r>
            <a:r>
              <a:rPr lang="en-US" dirty="0" smtClean="0"/>
              <a:t> to 4</a:t>
            </a:r>
            <a:r>
              <a:rPr lang="en-US" baseline="30000" dirty="0" smtClean="0"/>
              <a:t>th</a:t>
            </a:r>
            <a:r>
              <a:rPr lang="en-US" dirty="0" smtClean="0"/>
              <a:t> decades due to PHT.</a:t>
            </a:r>
          </a:p>
          <a:p>
            <a:pPr marL="457195" lvl="1" indent="0">
              <a:buNone/>
            </a:pPr>
            <a:endParaRPr lang="en-US" dirty="0" smtClean="0"/>
          </a:p>
          <a:p>
            <a:pPr marL="0" indent="0">
              <a:buNone/>
            </a:pPr>
            <a:endParaRPr lang="en-US" dirty="0" smtClean="0"/>
          </a:p>
        </p:txBody>
      </p:sp>
    </p:spTree>
    <p:extLst>
      <p:ext uri="{BB962C8B-B14F-4D97-AF65-F5344CB8AC3E}">
        <p14:creationId xmlns:p14="http://schemas.microsoft.com/office/powerpoint/2010/main" xmlns="" val="3989227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a:xfrm>
            <a:off x="827485" y="1725931"/>
            <a:ext cx="6709907" cy="4979671"/>
          </a:xfrm>
        </p:spPr>
        <p:txBody>
          <a:bodyPr>
            <a:normAutofit fontScale="92500" lnSpcReduction="20000"/>
          </a:bodyPr>
          <a:lstStyle/>
          <a:p>
            <a:r>
              <a:rPr lang="en-US" dirty="0" smtClean="0"/>
              <a:t>Electrocardiogram: </a:t>
            </a:r>
          </a:p>
          <a:p>
            <a:pPr lvl="1"/>
            <a:r>
              <a:rPr lang="en-US" dirty="0" smtClean="0"/>
              <a:t>In </a:t>
            </a:r>
            <a:r>
              <a:rPr lang="en-US" dirty="0" err="1" smtClean="0"/>
              <a:t>supracardiac</a:t>
            </a:r>
            <a:r>
              <a:rPr lang="en-US" dirty="0" smtClean="0"/>
              <a:t> connections or those associated with ASD: rsr</a:t>
            </a:r>
            <a:r>
              <a:rPr lang="en-US" baseline="30000" dirty="0" smtClean="0"/>
              <a:t>1</a:t>
            </a:r>
            <a:r>
              <a:rPr lang="en-US" dirty="0" smtClean="0"/>
              <a:t> or rsR</a:t>
            </a:r>
            <a:r>
              <a:rPr lang="en-US" baseline="30000" dirty="0" smtClean="0"/>
              <a:t>1</a:t>
            </a:r>
            <a:r>
              <a:rPr lang="en-US" dirty="0" smtClean="0"/>
              <a:t>, or rarely QR in V1.</a:t>
            </a:r>
          </a:p>
          <a:p>
            <a:pPr lvl="1"/>
            <a:r>
              <a:rPr lang="en-US" dirty="0" smtClean="0"/>
              <a:t>Partial return to inferior </a:t>
            </a:r>
            <a:r>
              <a:rPr lang="en-US" dirty="0" err="1" smtClean="0"/>
              <a:t>caval</a:t>
            </a:r>
            <a:r>
              <a:rPr lang="en-US" dirty="0" smtClean="0"/>
              <a:t> vein: terminal s or S in V1.</a:t>
            </a:r>
          </a:p>
          <a:p>
            <a:pPr lvl="1"/>
            <a:r>
              <a:rPr lang="en-US" dirty="0" smtClean="0"/>
              <a:t>Peaked P waves, RVH --- after development of PHTN.</a:t>
            </a:r>
          </a:p>
          <a:p>
            <a:r>
              <a:rPr lang="en-US" dirty="0" smtClean="0"/>
              <a:t>Echocardiogram:</a:t>
            </a:r>
          </a:p>
          <a:p>
            <a:pPr lvl="1"/>
            <a:r>
              <a:rPr lang="en-US" dirty="0" smtClean="0"/>
              <a:t>Attempt must be made to identify pulmonary venous connections from all portions of the lung into the heart.</a:t>
            </a:r>
          </a:p>
          <a:p>
            <a:pPr lvl="1"/>
            <a:r>
              <a:rPr lang="en-US" dirty="0" smtClean="0"/>
              <a:t>Increased flow in the superior or inferior </a:t>
            </a:r>
            <a:r>
              <a:rPr lang="en-US" dirty="0" err="1" smtClean="0"/>
              <a:t>caval</a:t>
            </a:r>
            <a:r>
              <a:rPr lang="en-US" dirty="0"/>
              <a:t> </a:t>
            </a:r>
            <a:r>
              <a:rPr lang="en-US" dirty="0" smtClean="0"/>
              <a:t>veins should alert to the possibility of PAPVC.</a:t>
            </a:r>
          </a:p>
          <a:p>
            <a:pPr marL="0" indent="0">
              <a:buNone/>
            </a:pPr>
            <a:r>
              <a:rPr lang="en-US" dirty="0"/>
              <a:t>P</a:t>
            </a:r>
            <a:r>
              <a:rPr lang="en-US" dirty="0" smtClean="0"/>
              <a:t>APVC - “Achilles heel of </a:t>
            </a:r>
            <a:r>
              <a:rPr lang="en-US" dirty="0" err="1" smtClean="0"/>
              <a:t>echocardiographer</a:t>
            </a:r>
            <a:r>
              <a:rPr lang="en-US" dirty="0" smtClean="0"/>
              <a:t>”</a:t>
            </a:r>
          </a:p>
          <a:p>
            <a:pPr marL="300031" lvl="1" indent="0">
              <a:buNone/>
            </a:pPr>
            <a:r>
              <a:rPr lang="en-US" dirty="0" smtClean="0"/>
              <a:t>Even if all 4 pulmonary veins are normally connected, they may not be imaged.</a:t>
            </a:r>
          </a:p>
          <a:p>
            <a:pPr marL="300031" lvl="1" indent="0">
              <a:buNone/>
            </a:pPr>
            <a:r>
              <a:rPr lang="en-US" dirty="0" smtClean="0"/>
              <a:t>Some patients have more than 4 pulmonary veins.</a:t>
            </a:r>
          </a:p>
          <a:p>
            <a:pPr marL="300031" lvl="1" indent="0">
              <a:buNone/>
            </a:pPr>
            <a:r>
              <a:rPr lang="en-US" dirty="0" smtClean="0"/>
              <a:t>Great clue to diagnosis of TAPVC, “the pulmonary confluence” is invariably missing</a:t>
            </a:r>
          </a:p>
          <a:p>
            <a:pPr marL="0" indent="0">
              <a:buNone/>
            </a:pPr>
            <a:endParaRPr lang="en-US" dirty="0"/>
          </a:p>
        </p:txBody>
      </p:sp>
    </p:spTree>
    <p:extLst>
      <p:ext uri="{BB962C8B-B14F-4D97-AF65-F5344CB8AC3E}">
        <p14:creationId xmlns:p14="http://schemas.microsoft.com/office/powerpoint/2010/main" xmlns="" val="40539040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a:bodyPr>
          <a:lstStyle/>
          <a:p>
            <a:r>
              <a:rPr lang="en-US" u="sng" dirty="0" smtClean="0"/>
              <a:t>Medical: </a:t>
            </a:r>
          </a:p>
          <a:p>
            <a:pPr lvl="1"/>
            <a:r>
              <a:rPr lang="en-US" dirty="0" smtClean="0"/>
              <a:t>Diuretics and other treatment to manage heart failure</a:t>
            </a:r>
          </a:p>
          <a:p>
            <a:endParaRPr lang="en-US" dirty="0"/>
          </a:p>
          <a:p>
            <a:r>
              <a:rPr lang="en-US" u="sng" dirty="0" smtClean="0"/>
              <a:t>Surgical</a:t>
            </a:r>
            <a:r>
              <a:rPr lang="en-US" dirty="0" smtClean="0"/>
              <a:t>: Definitive treatment</a:t>
            </a:r>
          </a:p>
          <a:p>
            <a:r>
              <a:rPr lang="en-US" dirty="0"/>
              <a:t>Indications for surgery- </a:t>
            </a:r>
          </a:p>
          <a:p>
            <a:pPr lvl="1"/>
            <a:r>
              <a:rPr lang="en-US" dirty="0" smtClean="0"/>
              <a:t>Uncomplicated PAPVC: </a:t>
            </a:r>
            <a:r>
              <a:rPr lang="en-US" dirty="0" err="1" smtClean="0"/>
              <a:t>Qp</a:t>
            </a:r>
            <a:r>
              <a:rPr lang="en-US" dirty="0" smtClean="0"/>
              <a:t>/Qs </a:t>
            </a:r>
            <a:r>
              <a:rPr lang="en-US" dirty="0"/>
              <a:t>more than </a:t>
            </a:r>
            <a:r>
              <a:rPr lang="en-US" dirty="0" smtClean="0"/>
              <a:t>1.8:1 </a:t>
            </a:r>
            <a:endParaRPr lang="en-US" dirty="0"/>
          </a:p>
          <a:p>
            <a:pPr lvl="1"/>
            <a:r>
              <a:rPr lang="en-US" dirty="0"/>
              <a:t>Scimitar syndrome </a:t>
            </a:r>
            <a:r>
              <a:rPr lang="en-US" dirty="0" smtClean="0"/>
              <a:t>with severe hypoplasia of right lung ( even when </a:t>
            </a:r>
            <a:r>
              <a:rPr lang="en-US" dirty="0" err="1" smtClean="0"/>
              <a:t>Qp:Qs</a:t>
            </a:r>
            <a:r>
              <a:rPr lang="en-US" dirty="0" smtClean="0"/>
              <a:t> &lt;1.8:1 because of complications of </a:t>
            </a:r>
            <a:r>
              <a:rPr lang="en-US" dirty="0" err="1" smtClean="0"/>
              <a:t>bronchopulmonary</a:t>
            </a:r>
            <a:r>
              <a:rPr lang="en-US" dirty="0" smtClean="0"/>
              <a:t> sequestration).</a:t>
            </a:r>
          </a:p>
          <a:p>
            <a:r>
              <a:rPr lang="en-US" dirty="0" smtClean="0"/>
              <a:t>Optimal timing: 1 to 2 years.</a:t>
            </a:r>
            <a:endParaRPr lang="en-US" dirty="0"/>
          </a:p>
          <a:p>
            <a:endParaRPr lang="en-US" dirty="0"/>
          </a:p>
        </p:txBody>
      </p:sp>
    </p:spTree>
    <p:extLst>
      <p:ext uri="{BB962C8B-B14F-4D97-AF65-F5344CB8AC3E}">
        <p14:creationId xmlns:p14="http://schemas.microsoft.com/office/powerpoint/2010/main" xmlns="" val="25373598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Atresia of CPV</a:t>
            </a:r>
            <a:endParaRPr lang="en-US" dirty="0"/>
          </a:p>
        </p:txBody>
      </p:sp>
      <p:sp>
        <p:nvSpPr>
          <p:cNvPr id="3" name="Content Placeholder 2"/>
          <p:cNvSpPr>
            <a:spLocks noGrp="1"/>
          </p:cNvSpPr>
          <p:nvPr>
            <p:ph idx="1"/>
          </p:nvPr>
        </p:nvSpPr>
        <p:spPr>
          <a:xfrm>
            <a:off x="827485" y="2844642"/>
            <a:ext cx="6709907" cy="2698908"/>
          </a:xfrm>
        </p:spPr>
        <p:txBody>
          <a:bodyPr>
            <a:normAutofit fontScale="85000" lnSpcReduction="20000"/>
          </a:bodyPr>
          <a:lstStyle/>
          <a:p>
            <a:r>
              <a:rPr lang="en-US" dirty="0" smtClean="0"/>
              <a:t>No direct route for blood to enter either the left atrium or the systemic veins.</a:t>
            </a:r>
          </a:p>
          <a:p>
            <a:r>
              <a:rPr lang="en-US" dirty="0" smtClean="0"/>
              <a:t>Instances of patients surviving up until 1 month of life.</a:t>
            </a:r>
          </a:p>
          <a:p>
            <a:r>
              <a:rPr lang="en-US" dirty="0" smtClean="0"/>
              <a:t>Suggested routes: </a:t>
            </a:r>
          </a:p>
          <a:p>
            <a:pPr lvl="1"/>
            <a:r>
              <a:rPr lang="en-US" dirty="0" err="1" smtClean="0"/>
              <a:t>Bronchopulmonary</a:t>
            </a:r>
            <a:r>
              <a:rPr lang="en-US" dirty="0" smtClean="0"/>
              <a:t> venous anastomosis to the </a:t>
            </a:r>
            <a:r>
              <a:rPr lang="en-US" dirty="0" err="1" smtClean="0"/>
              <a:t>hilar</a:t>
            </a:r>
            <a:r>
              <a:rPr lang="en-US" dirty="0" smtClean="0"/>
              <a:t> bronchial veins--</a:t>
            </a:r>
            <a:r>
              <a:rPr lang="en-US" dirty="0" smtClean="0">
                <a:sym typeface="Wingdings" panose="05000000000000000000" pitchFamily="2" charset="2"/>
              </a:rPr>
              <a:t> into </a:t>
            </a:r>
            <a:r>
              <a:rPr lang="en-US" dirty="0" err="1" smtClean="0">
                <a:sym typeface="Wingdings" panose="05000000000000000000" pitchFamily="2" charset="2"/>
              </a:rPr>
              <a:t>azygos</a:t>
            </a:r>
            <a:r>
              <a:rPr lang="en-US" dirty="0" smtClean="0">
                <a:sym typeface="Wingdings" panose="05000000000000000000" pitchFamily="2" charset="2"/>
              </a:rPr>
              <a:t>, </a:t>
            </a:r>
            <a:r>
              <a:rPr lang="en-US" dirty="0" err="1" smtClean="0">
                <a:sym typeface="Wingdings" panose="05000000000000000000" pitchFamily="2" charset="2"/>
              </a:rPr>
              <a:t>hemiazygos</a:t>
            </a:r>
            <a:r>
              <a:rPr lang="en-US" dirty="0" smtClean="0">
                <a:sym typeface="Wingdings" panose="05000000000000000000" pitchFamily="2" charset="2"/>
              </a:rPr>
              <a:t> and brachiocephalic veins.</a:t>
            </a:r>
          </a:p>
          <a:p>
            <a:pPr lvl="1"/>
            <a:r>
              <a:rPr lang="en-US" dirty="0" smtClean="0">
                <a:sym typeface="Wingdings" panose="05000000000000000000" pitchFamily="2" charset="2"/>
              </a:rPr>
              <a:t>Reflux from pulmonary capillaries to arteries--- </a:t>
            </a:r>
            <a:r>
              <a:rPr lang="en-US" dirty="0" err="1" smtClean="0">
                <a:sym typeface="Wingdings" panose="05000000000000000000" pitchFamily="2" charset="2"/>
              </a:rPr>
              <a:t>bronchopulmonary</a:t>
            </a:r>
            <a:r>
              <a:rPr lang="en-US" dirty="0" smtClean="0">
                <a:sym typeface="Wingdings" panose="05000000000000000000" pitchFamily="2" charset="2"/>
              </a:rPr>
              <a:t> arterial anastomosis into systemic circuit</a:t>
            </a:r>
            <a:r>
              <a:rPr lang="en-US" dirty="0" smtClean="0"/>
              <a:t> </a:t>
            </a:r>
          </a:p>
          <a:p>
            <a:r>
              <a:rPr lang="en-US" dirty="0" smtClean="0"/>
              <a:t>Management: early surgical repair</a:t>
            </a:r>
          </a:p>
          <a:p>
            <a:endParaRPr lang="en-US" dirty="0"/>
          </a:p>
        </p:txBody>
      </p:sp>
      <p:pic>
        <p:nvPicPr>
          <p:cNvPr id="5" name="Picture 4"/>
          <p:cNvPicPr>
            <a:picLocks noChangeAspect="1"/>
          </p:cNvPicPr>
          <p:nvPr/>
        </p:nvPicPr>
        <p:blipFill>
          <a:blip r:embed="rId3"/>
          <a:stretch>
            <a:fillRect/>
          </a:stretch>
        </p:blipFill>
        <p:spPr>
          <a:xfrm>
            <a:off x="4331398" y="1087281"/>
            <a:ext cx="4329113" cy="1757363"/>
          </a:xfrm>
          <a:prstGeom prst="rect">
            <a:avLst/>
          </a:prstGeom>
        </p:spPr>
      </p:pic>
    </p:spTree>
    <p:extLst>
      <p:ext uri="{BB962C8B-B14F-4D97-AF65-F5344CB8AC3E}">
        <p14:creationId xmlns:p14="http://schemas.microsoft.com/office/powerpoint/2010/main" xmlns="" val="1719648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err="1"/>
              <a:t>Cor</a:t>
            </a:r>
            <a:r>
              <a:rPr lang="en-US" sz="2400" b="1" dirty="0"/>
              <a:t> </a:t>
            </a:r>
            <a:r>
              <a:rPr lang="en-US" sz="2400" b="1" dirty="0" err="1"/>
              <a:t>triatriatum</a:t>
            </a:r>
            <a:endParaRPr lang="en-US" sz="2400" b="1" dirty="0"/>
          </a:p>
        </p:txBody>
      </p:sp>
      <p:sp>
        <p:nvSpPr>
          <p:cNvPr id="3" name="Content Placeholder 2"/>
          <p:cNvSpPr>
            <a:spLocks noGrp="1"/>
          </p:cNvSpPr>
          <p:nvPr>
            <p:ph idx="1"/>
          </p:nvPr>
        </p:nvSpPr>
        <p:spPr>
          <a:xfrm>
            <a:off x="827485" y="2640782"/>
            <a:ext cx="6709907" cy="3146611"/>
          </a:xfrm>
        </p:spPr>
        <p:txBody>
          <a:bodyPr>
            <a:normAutofit fontScale="70000" lnSpcReduction="20000"/>
          </a:bodyPr>
          <a:lstStyle/>
          <a:p>
            <a:r>
              <a:rPr lang="en-US" dirty="0" smtClean="0"/>
              <a:t>Recognized first by </a:t>
            </a:r>
            <a:r>
              <a:rPr lang="en-US" dirty="0" err="1" smtClean="0"/>
              <a:t>Andral</a:t>
            </a:r>
            <a:r>
              <a:rPr lang="en-US" dirty="0" smtClean="0"/>
              <a:t> in 1829, detailed description by Church 4 decades later.</a:t>
            </a:r>
          </a:p>
          <a:p>
            <a:r>
              <a:rPr lang="en-US" dirty="0" smtClean="0"/>
              <a:t>0.1% of all CHDs.</a:t>
            </a:r>
          </a:p>
          <a:p>
            <a:r>
              <a:rPr lang="en-US" dirty="0" smtClean="0"/>
              <a:t>Usually involves left atrium (</a:t>
            </a:r>
            <a:r>
              <a:rPr lang="en-US" dirty="0" err="1" smtClean="0"/>
              <a:t>Cor</a:t>
            </a:r>
            <a:r>
              <a:rPr lang="en-US" dirty="0" smtClean="0"/>
              <a:t> </a:t>
            </a:r>
            <a:r>
              <a:rPr lang="en-US" dirty="0" err="1" smtClean="0"/>
              <a:t>triatriatum</a:t>
            </a:r>
            <a:r>
              <a:rPr lang="en-US" dirty="0" smtClean="0"/>
              <a:t> sinister) and rarely the right atrium ( </a:t>
            </a:r>
            <a:r>
              <a:rPr lang="en-US" dirty="0" err="1" smtClean="0"/>
              <a:t>Cor</a:t>
            </a:r>
            <a:r>
              <a:rPr lang="en-US" dirty="0" smtClean="0"/>
              <a:t> </a:t>
            </a:r>
            <a:r>
              <a:rPr lang="en-US" dirty="0" err="1" smtClean="0"/>
              <a:t>triatriatum</a:t>
            </a:r>
            <a:r>
              <a:rPr lang="en-US" dirty="0" smtClean="0"/>
              <a:t> </a:t>
            </a:r>
            <a:r>
              <a:rPr lang="en-US" dirty="0" err="1" smtClean="0"/>
              <a:t>dexter</a:t>
            </a:r>
            <a:r>
              <a:rPr lang="en-US" dirty="0" smtClean="0"/>
              <a:t>).</a:t>
            </a:r>
          </a:p>
          <a:p>
            <a:r>
              <a:rPr lang="en-US" dirty="0" err="1" smtClean="0"/>
              <a:t>Characterised</a:t>
            </a:r>
            <a:r>
              <a:rPr lang="en-US" dirty="0" smtClean="0"/>
              <a:t> by a </a:t>
            </a:r>
            <a:r>
              <a:rPr lang="en-US" dirty="0" err="1" smtClean="0"/>
              <a:t>fibromuscular</a:t>
            </a:r>
            <a:r>
              <a:rPr lang="en-US" dirty="0" smtClean="0"/>
              <a:t> membrane that partitions the left atrium into a proximal accessory chamber that receives pulmonary veins and a distal true chamber that contains left atrial appendage and fossa </a:t>
            </a:r>
            <a:r>
              <a:rPr lang="en-US" dirty="0" err="1" smtClean="0"/>
              <a:t>ovalis</a:t>
            </a:r>
            <a:r>
              <a:rPr lang="en-US" dirty="0" smtClean="0"/>
              <a:t>.</a:t>
            </a:r>
          </a:p>
          <a:p>
            <a:r>
              <a:rPr lang="en-US" dirty="0" smtClean="0"/>
              <a:t>3 anatomic varieties: diaphragmatic, hourglass and tubular.</a:t>
            </a:r>
          </a:p>
          <a:p>
            <a:r>
              <a:rPr lang="en-US" dirty="0" smtClean="0"/>
              <a:t>Pressure is elevated in proximal accessory chamber and is normal in distal true chamber.</a:t>
            </a:r>
          </a:p>
          <a:p>
            <a:r>
              <a:rPr lang="en-US" dirty="0" smtClean="0"/>
              <a:t>Blood flow across obstructing partition is continuous.</a:t>
            </a:r>
            <a:endParaRPr lang="en-US" dirty="0"/>
          </a:p>
        </p:txBody>
      </p:sp>
      <p:pic>
        <p:nvPicPr>
          <p:cNvPr id="4" name="Picture 3"/>
          <p:cNvPicPr>
            <a:picLocks noChangeAspect="1"/>
          </p:cNvPicPr>
          <p:nvPr/>
        </p:nvPicPr>
        <p:blipFill>
          <a:blip r:embed="rId2"/>
          <a:stretch>
            <a:fillRect/>
          </a:stretch>
        </p:blipFill>
        <p:spPr>
          <a:xfrm>
            <a:off x="4574144" y="804467"/>
            <a:ext cx="4293395" cy="1707356"/>
          </a:xfrm>
          <a:prstGeom prst="rect">
            <a:avLst/>
          </a:prstGeom>
        </p:spPr>
      </p:pic>
    </p:spTree>
    <p:extLst>
      <p:ext uri="{BB962C8B-B14F-4D97-AF65-F5344CB8AC3E}">
        <p14:creationId xmlns:p14="http://schemas.microsoft.com/office/powerpoint/2010/main" xmlns="" val="38939945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lesions</a:t>
            </a:r>
            <a:endParaRPr lang="en-US" dirty="0"/>
          </a:p>
        </p:txBody>
      </p:sp>
      <p:sp>
        <p:nvSpPr>
          <p:cNvPr id="3" name="Content Placeholder 2"/>
          <p:cNvSpPr>
            <a:spLocks noGrp="1"/>
          </p:cNvSpPr>
          <p:nvPr>
            <p:ph idx="1"/>
          </p:nvPr>
        </p:nvSpPr>
        <p:spPr>
          <a:xfrm>
            <a:off x="827485" y="1908814"/>
            <a:ext cx="6709907" cy="3634739"/>
          </a:xfrm>
        </p:spPr>
        <p:txBody>
          <a:bodyPr>
            <a:normAutofit fontScale="77500" lnSpcReduction="20000"/>
          </a:bodyPr>
          <a:lstStyle/>
          <a:p>
            <a:r>
              <a:rPr lang="en-US" dirty="0" smtClean="0"/>
              <a:t>Associated with other anomalies in 80% of cases:</a:t>
            </a:r>
          </a:p>
          <a:p>
            <a:pPr lvl="1">
              <a:buFont typeface="Wingdings" panose="05000000000000000000" pitchFamily="2" charset="2"/>
              <a:buChar char="v"/>
            </a:pPr>
            <a:r>
              <a:rPr lang="en-US" dirty="0" smtClean="0"/>
              <a:t>Atrial </a:t>
            </a:r>
            <a:r>
              <a:rPr lang="en-US" dirty="0"/>
              <a:t>septal </a:t>
            </a:r>
            <a:r>
              <a:rPr lang="en-US" dirty="0" smtClean="0"/>
              <a:t>defect                                               </a:t>
            </a:r>
            <a:endParaRPr lang="en-US" dirty="0"/>
          </a:p>
          <a:p>
            <a:pPr lvl="1">
              <a:buFont typeface="Wingdings" panose="05000000000000000000" pitchFamily="2" charset="2"/>
              <a:buChar char="v"/>
            </a:pPr>
            <a:r>
              <a:rPr lang="en-US" dirty="0" smtClean="0"/>
              <a:t>Anomalous </a:t>
            </a:r>
            <a:r>
              <a:rPr lang="en-US" dirty="0"/>
              <a:t>pulmonary venous </a:t>
            </a:r>
            <a:r>
              <a:rPr lang="en-US" dirty="0" smtClean="0"/>
              <a:t>return       </a:t>
            </a:r>
            <a:endParaRPr lang="en-US" dirty="0"/>
          </a:p>
          <a:p>
            <a:pPr lvl="1">
              <a:buFont typeface="Wingdings" panose="05000000000000000000" pitchFamily="2" charset="2"/>
              <a:buChar char="v"/>
            </a:pPr>
            <a:r>
              <a:rPr lang="en-US" dirty="0" smtClean="0"/>
              <a:t>Tetralogy </a:t>
            </a:r>
            <a:r>
              <a:rPr lang="en-US" dirty="0"/>
              <a:t>of </a:t>
            </a:r>
            <a:r>
              <a:rPr lang="en-US" dirty="0" err="1"/>
              <a:t>Fallot</a:t>
            </a:r>
            <a:endParaRPr lang="en-US" dirty="0"/>
          </a:p>
          <a:p>
            <a:pPr lvl="1">
              <a:buFont typeface="Wingdings" panose="05000000000000000000" pitchFamily="2" charset="2"/>
              <a:buChar char="v"/>
            </a:pPr>
            <a:r>
              <a:rPr lang="en-US" dirty="0" smtClean="0"/>
              <a:t>Bicuspid </a:t>
            </a:r>
            <a:r>
              <a:rPr lang="en-US" dirty="0"/>
              <a:t>aortic valve</a:t>
            </a:r>
          </a:p>
          <a:p>
            <a:pPr lvl="1">
              <a:buFont typeface="Wingdings" panose="05000000000000000000" pitchFamily="2" charset="2"/>
              <a:buChar char="v"/>
            </a:pPr>
            <a:r>
              <a:rPr lang="en-US" dirty="0" smtClean="0"/>
              <a:t>Double </a:t>
            </a:r>
            <a:r>
              <a:rPr lang="en-US" dirty="0"/>
              <a:t>outlet right </a:t>
            </a:r>
            <a:r>
              <a:rPr lang="en-US" dirty="0" err="1"/>
              <a:t>ventricule</a:t>
            </a:r>
            <a:endParaRPr lang="en-US" dirty="0"/>
          </a:p>
          <a:p>
            <a:pPr lvl="1">
              <a:buFont typeface="Wingdings" panose="05000000000000000000" pitchFamily="2" charset="2"/>
              <a:buChar char="v"/>
            </a:pPr>
            <a:r>
              <a:rPr lang="en-US" dirty="0" err="1" smtClean="0"/>
              <a:t>Coarctation</a:t>
            </a:r>
            <a:r>
              <a:rPr lang="en-US" dirty="0" smtClean="0"/>
              <a:t> </a:t>
            </a:r>
            <a:r>
              <a:rPr lang="en-US" dirty="0"/>
              <a:t>of the aorta</a:t>
            </a:r>
          </a:p>
          <a:p>
            <a:pPr lvl="1">
              <a:buFont typeface="Wingdings" panose="05000000000000000000" pitchFamily="2" charset="2"/>
              <a:buChar char="v"/>
            </a:pPr>
            <a:r>
              <a:rPr lang="en-US" dirty="0" err="1" smtClean="0"/>
              <a:t>Persistant</a:t>
            </a:r>
            <a:r>
              <a:rPr lang="en-US" dirty="0" smtClean="0"/>
              <a:t> </a:t>
            </a:r>
            <a:r>
              <a:rPr lang="en-US" dirty="0"/>
              <a:t>left superior vena cava with unroofed coronary sinus</a:t>
            </a:r>
          </a:p>
          <a:p>
            <a:pPr lvl="1">
              <a:buFont typeface="Wingdings" panose="05000000000000000000" pitchFamily="2" charset="2"/>
              <a:buChar char="v"/>
            </a:pPr>
            <a:r>
              <a:rPr lang="en-US" dirty="0" smtClean="0"/>
              <a:t>Ventricular </a:t>
            </a:r>
            <a:r>
              <a:rPr lang="en-US" dirty="0"/>
              <a:t>septal defect</a:t>
            </a:r>
          </a:p>
          <a:p>
            <a:pPr lvl="1">
              <a:buFont typeface="Wingdings" panose="05000000000000000000" pitchFamily="2" charset="2"/>
              <a:buChar char="v"/>
            </a:pPr>
            <a:r>
              <a:rPr lang="en-US" dirty="0" smtClean="0"/>
              <a:t>Common </a:t>
            </a:r>
            <a:r>
              <a:rPr lang="en-US" dirty="0" err="1"/>
              <a:t>atrio</a:t>
            </a:r>
            <a:r>
              <a:rPr lang="en-US" dirty="0"/>
              <a:t>-ventricular canal</a:t>
            </a:r>
          </a:p>
          <a:p>
            <a:pPr lvl="1">
              <a:buFont typeface="Wingdings" panose="05000000000000000000" pitchFamily="2" charset="2"/>
              <a:buChar char="v"/>
            </a:pPr>
            <a:r>
              <a:rPr lang="en-US" dirty="0" err="1" smtClean="0"/>
              <a:t>Hypoplastic</a:t>
            </a:r>
            <a:r>
              <a:rPr lang="en-US" dirty="0" smtClean="0"/>
              <a:t> </a:t>
            </a:r>
            <a:r>
              <a:rPr lang="en-US" dirty="0"/>
              <a:t>mitral valve</a:t>
            </a:r>
          </a:p>
          <a:p>
            <a:pPr lvl="1">
              <a:buFont typeface="Wingdings" panose="05000000000000000000" pitchFamily="2" charset="2"/>
              <a:buChar char="v"/>
            </a:pPr>
            <a:r>
              <a:rPr lang="en-US" dirty="0" smtClean="0"/>
              <a:t>Bicuspid </a:t>
            </a:r>
            <a:r>
              <a:rPr lang="en-US" dirty="0"/>
              <a:t>right </a:t>
            </a:r>
            <a:r>
              <a:rPr lang="en-US" dirty="0" err="1"/>
              <a:t>atrio</a:t>
            </a:r>
            <a:r>
              <a:rPr lang="en-US" dirty="0"/>
              <a:t>-ventricular valve</a:t>
            </a:r>
          </a:p>
          <a:p>
            <a:pPr marL="0" indent="0">
              <a:buNone/>
            </a:pPr>
            <a:endParaRPr lang="en-US" dirty="0"/>
          </a:p>
        </p:txBody>
      </p:sp>
      <p:sp>
        <p:nvSpPr>
          <p:cNvPr id="5" name="Rectangle 4"/>
          <p:cNvSpPr/>
          <p:nvPr/>
        </p:nvSpPr>
        <p:spPr>
          <a:xfrm>
            <a:off x="4993640" y="2226867"/>
            <a:ext cx="2438400" cy="530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COMMONEST</a:t>
            </a:r>
          </a:p>
        </p:txBody>
      </p:sp>
      <p:sp>
        <p:nvSpPr>
          <p:cNvPr id="7" name="Rectangle 6"/>
          <p:cNvSpPr/>
          <p:nvPr/>
        </p:nvSpPr>
        <p:spPr>
          <a:xfrm>
            <a:off x="7147560" y="2838451"/>
            <a:ext cx="1386840" cy="2651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RARE</a:t>
            </a:r>
          </a:p>
        </p:txBody>
      </p:sp>
    </p:spTree>
    <p:extLst>
      <p:ext uri="{BB962C8B-B14F-4D97-AF65-F5344CB8AC3E}">
        <p14:creationId xmlns:p14="http://schemas.microsoft.com/office/powerpoint/2010/main" xmlns="" val="39028904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err="1" smtClean="0"/>
              <a:t>Loeffler</a:t>
            </a:r>
            <a:r>
              <a:rPr lang="en-US" dirty="0" smtClean="0"/>
              <a:t> (1949)</a:t>
            </a:r>
          </a:p>
          <a:p>
            <a:r>
              <a:rPr lang="en-US" dirty="0" smtClean="0"/>
              <a:t>Based on the number and size of fenestrations in the </a:t>
            </a:r>
            <a:r>
              <a:rPr lang="en-US" dirty="0" err="1" smtClean="0"/>
              <a:t>fibromuscular</a:t>
            </a:r>
            <a:r>
              <a:rPr lang="en-US" dirty="0" smtClean="0"/>
              <a:t> membrane.</a:t>
            </a:r>
          </a:p>
          <a:p>
            <a:r>
              <a:rPr lang="en-US" dirty="0" smtClean="0"/>
              <a:t>3 groups:</a:t>
            </a:r>
          </a:p>
          <a:p>
            <a:pPr marL="642923" lvl="1" indent="-300031">
              <a:buFont typeface="+mj-lt"/>
              <a:buAutoNum type="romanUcPeriod"/>
            </a:pPr>
            <a:r>
              <a:rPr lang="en-US" dirty="0" smtClean="0"/>
              <a:t>Absence of communication between the 2 chambers. </a:t>
            </a:r>
            <a:r>
              <a:rPr lang="en-US" dirty="0" err="1" smtClean="0"/>
              <a:t>Accesory</a:t>
            </a:r>
            <a:r>
              <a:rPr lang="en-US" dirty="0" smtClean="0"/>
              <a:t> chamber may connect to right atrium or some of the pulmonary veins may drain anomalously.</a:t>
            </a:r>
          </a:p>
          <a:p>
            <a:pPr marL="642923" lvl="1" indent="-300031">
              <a:buFont typeface="+mj-lt"/>
              <a:buAutoNum type="romanUcPeriod"/>
            </a:pPr>
            <a:r>
              <a:rPr lang="en-US" dirty="0" smtClean="0"/>
              <a:t>One or few small openings in the intra- atrial membrane.</a:t>
            </a:r>
          </a:p>
          <a:p>
            <a:pPr marL="642923" lvl="1" indent="-300031">
              <a:buFont typeface="+mj-lt"/>
              <a:buAutoNum type="romanUcPeriod"/>
            </a:pPr>
            <a:r>
              <a:rPr lang="en-US" dirty="0" smtClean="0"/>
              <a:t>Single large opening between accessory chamber and true atrium.</a:t>
            </a:r>
            <a:endParaRPr lang="en-US" dirty="0"/>
          </a:p>
        </p:txBody>
      </p:sp>
    </p:spTree>
    <p:extLst>
      <p:ext uri="{BB962C8B-B14F-4D97-AF65-F5344CB8AC3E}">
        <p14:creationId xmlns:p14="http://schemas.microsoft.com/office/powerpoint/2010/main" xmlns="" val="27788699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Physiologic </a:t>
            </a:r>
            <a:r>
              <a:rPr lang="en-US" dirty="0"/>
              <a:t>consequences of CTS are directly related to the size of the orifice </a:t>
            </a:r>
            <a:r>
              <a:rPr lang="en-US" dirty="0" smtClean="0"/>
              <a:t>between the </a:t>
            </a:r>
            <a:r>
              <a:rPr lang="en-US" dirty="0"/>
              <a:t>accessory and the true atrial </a:t>
            </a:r>
            <a:r>
              <a:rPr lang="en-US" dirty="0" smtClean="0"/>
              <a:t>chamber.</a:t>
            </a:r>
          </a:p>
          <a:p>
            <a:r>
              <a:rPr lang="en-US" dirty="0" smtClean="0"/>
              <a:t>Infants and newborns may manifest with dyspnea due to relatively narrow opening causing pulmonary congestion.</a:t>
            </a:r>
          </a:p>
          <a:p>
            <a:r>
              <a:rPr lang="en-US" dirty="0"/>
              <a:t>Adults having the disease are usually </a:t>
            </a:r>
            <a:r>
              <a:rPr lang="en-US" dirty="0" smtClean="0"/>
              <a:t>asymptomatic due </a:t>
            </a:r>
            <a:r>
              <a:rPr lang="en-US" dirty="0"/>
              <a:t>to the presence of a large </a:t>
            </a:r>
            <a:r>
              <a:rPr lang="en-US" dirty="0" smtClean="0"/>
              <a:t>foramen with </a:t>
            </a:r>
            <a:r>
              <a:rPr lang="en-US" dirty="0"/>
              <a:t>no intra-atrial pressure </a:t>
            </a:r>
            <a:r>
              <a:rPr lang="en-US" dirty="0" smtClean="0"/>
              <a:t>gradient.</a:t>
            </a:r>
          </a:p>
          <a:p>
            <a:r>
              <a:rPr lang="en-US" dirty="0" smtClean="0"/>
              <a:t>Appearance </a:t>
            </a:r>
            <a:r>
              <a:rPr lang="en-US" dirty="0"/>
              <a:t>of symptoms occurs secondary </a:t>
            </a:r>
            <a:r>
              <a:rPr lang="en-US" dirty="0" smtClean="0"/>
              <a:t>to fibrosis </a:t>
            </a:r>
            <a:r>
              <a:rPr lang="en-US" dirty="0"/>
              <a:t>and calcification of the accessory membrane </a:t>
            </a:r>
            <a:r>
              <a:rPr lang="en-US" dirty="0" smtClean="0"/>
              <a:t>orifice.</a:t>
            </a:r>
          </a:p>
          <a:p>
            <a:r>
              <a:rPr lang="en-US" dirty="0" smtClean="0"/>
              <a:t>Anomaly </a:t>
            </a:r>
            <a:r>
              <a:rPr lang="en-US" dirty="0"/>
              <a:t>is sometimes revealed by atrial arrhythmias </a:t>
            </a:r>
            <a:r>
              <a:rPr lang="en-US" dirty="0" smtClean="0"/>
              <a:t>or cerebral </a:t>
            </a:r>
            <a:r>
              <a:rPr lang="en-US" dirty="0"/>
              <a:t>and systemic embolic </a:t>
            </a:r>
            <a:r>
              <a:rPr lang="en-US" dirty="0" smtClean="0"/>
              <a:t>events (thrombosis in dilated </a:t>
            </a:r>
            <a:r>
              <a:rPr lang="en-US" dirty="0" err="1" smtClean="0"/>
              <a:t>propximal</a:t>
            </a:r>
            <a:r>
              <a:rPr lang="en-US" dirty="0" smtClean="0"/>
              <a:t> chamber)</a:t>
            </a:r>
            <a:endParaRPr lang="en-US" dirty="0"/>
          </a:p>
        </p:txBody>
      </p:sp>
    </p:spTree>
    <p:extLst>
      <p:ext uri="{BB962C8B-B14F-4D97-AF65-F5344CB8AC3E}">
        <p14:creationId xmlns:p14="http://schemas.microsoft.com/office/powerpoint/2010/main" xmlns="" val="1074802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 cont.</a:t>
            </a:r>
            <a:endParaRPr lang="en-US" dirty="0"/>
          </a:p>
        </p:txBody>
      </p:sp>
      <p:sp>
        <p:nvSpPr>
          <p:cNvPr id="3" name="Content Placeholder 2"/>
          <p:cNvSpPr>
            <a:spLocks noGrp="1"/>
          </p:cNvSpPr>
          <p:nvPr>
            <p:ph idx="1"/>
          </p:nvPr>
        </p:nvSpPr>
        <p:spPr>
          <a:xfrm>
            <a:off x="3143996" y="2396942"/>
            <a:ext cx="4393397" cy="3146611"/>
          </a:xfrm>
        </p:spPr>
        <p:txBody>
          <a:bodyPr>
            <a:normAutofit fontScale="92500" lnSpcReduction="20000"/>
          </a:bodyPr>
          <a:lstStyle/>
          <a:p>
            <a:r>
              <a:rPr lang="en-US" dirty="0"/>
              <a:t>By the end of the 1</a:t>
            </a:r>
            <a:r>
              <a:rPr lang="en-US" baseline="30000" dirty="0"/>
              <a:t>st</a:t>
            </a:r>
            <a:r>
              <a:rPr lang="en-US" dirty="0"/>
              <a:t> month of </a:t>
            </a:r>
            <a:r>
              <a:rPr lang="en-US" dirty="0" smtClean="0"/>
              <a:t>gestation, common </a:t>
            </a:r>
            <a:r>
              <a:rPr lang="en-US" dirty="0"/>
              <a:t>pulmonary vein establishes connection between the pulmonary venous plexus and the sinoatrial portion of the heart.</a:t>
            </a:r>
          </a:p>
          <a:p>
            <a:endParaRPr lang="en-US" dirty="0"/>
          </a:p>
          <a:p>
            <a:r>
              <a:rPr lang="en-US" dirty="0"/>
              <a:t>Connection b/w pulmonary venous plexus and the splanchnic venous plexus are still patent.</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00051" y="2390651"/>
            <a:ext cx="2571751" cy="3086100"/>
          </a:xfrm>
          <a:prstGeom prst="rect">
            <a:avLst/>
          </a:prstGeom>
          <a:noFill/>
          <a:ln w="9525">
            <a:noFill/>
            <a:miter lim="800000"/>
            <a:headEnd/>
            <a:tailEnd/>
          </a:ln>
        </p:spPr>
      </p:pic>
    </p:spTree>
    <p:extLst>
      <p:ext uri="{BB962C8B-B14F-4D97-AF65-F5344CB8AC3E}">
        <p14:creationId xmlns:p14="http://schemas.microsoft.com/office/powerpoint/2010/main" xmlns="" val="28858266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ECG: Usually normal. RVH and RAD associated with PAH. Atrial arrhythmias like atrial tachycardia or atrial fibrillation may be seen.</a:t>
            </a:r>
          </a:p>
          <a:p>
            <a:r>
              <a:rPr lang="en-US" dirty="0"/>
              <a:t> Cardiac </a:t>
            </a:r>
            <a:r>
              <a:rPr lang="en-US" dirty="0" smtClean="0"/>
              <a:t>catheterization: Reference diagnostic technique in pre echocardiographic era. Normal left ventricular hemodynamic profile with a </a:t>
            </a:r>
            <a:r>
              <a:rPr lang="en-US" dirty="0" err="1" smtClean="0"/>
              <a:t>transatrial</a:t>
            </a:r>
            <a:r>
              <a:rPr lang="en-US" dirty="0" smtClean="0"/>
              <a:t> gradient.</a:t>
            </a:r>
          </a:p>
          <a:p>
            <a:r>
              <a:rPr lang="en-US" dirty="0" smtClean="0"/>
              <a:t>Echocardiogram:</a:t>
            </a:r>
          </a:p>
          <a:p>
            <a:pPr lvl="1">
              <a:buFont typeface="Courier New" panose="02070309020205020404" pitchFamily="49" charset="0"/>
              <a:buChar char="o"/>
            </a:pPr>
            <a:r>
              <a:rPr lang="en-US" dirty="0"/>
              <a:t>Thin undulating intra atrial membrane characterized by diastolic movement towards the mitral funnel and systolic movement away</a:t>
            </a:r>
            <a:r>
              <a:rPr lang="en-US" dirty="0" smtClean="0"/>
              <a:t>.</a:t>
            </a:r>
            <a:endParaRPr lang="en-US" dirty="0"/>
          </a:p>
          <a:p>
            <a:pPr lvl="1">
              <a:buFont typeface="Courier New" panose="02070309020205020404" pitchFamily="49" charset="0"/>
              <a:buChar char="o"/>
            </a:pPr>
            <a:r>
              <a:rPr lang="en-US" dirty="0"/>
              <a:t>Left atrial appendage </a:t>
            </a:r>
            <a:r>
              <a:rPr lang="en-US" dirty="0" smtClean="0"/>
              <a:t>seen in </a:t>
            </a:r>
            <a:r>
              <a:rPr lang="en-US" dirty="0"/>
              <a:t>distal compartment (distinguishing from </a:t>
            </a:r>
            <a:r>
              <a:rPr lang="en-US" dirty="0" err="1"/>
              <a:t>supravalvular</a:t>
            </a:r>
            <a:r>
              <a:rPr lang="en-US" dirty="0"/>
              <a:t> mitral ring</a:t>
            </a:r>
            <a:r>
              <a:rPr lang="en-US" dirty="0" smtClean="0"/>
              <a:t>).</a:t>
            </a:r>
            <a:endParaRPr lang="en-US" dirty="0"/>
          </a:p>
          <a:p>
            <a:pPr lvl="1">
              <a:buFont typeface="Courier New" panose="02070309020205020404" pitchFamily="49" charset="0"/>
              <a:buChar char="o"/>
            </a:pPr>
            <a:r>
              <a:rPr lang="en-US" dirty="0"/>
              <a:t>Mitral valve normal (deformed in </a:t>
            </a:r>
            <a:r>
              <a:rPr lang="en-US" dirty="0" err="1"/>
              <a:t>supravalvular</a:t>
            </a:r>
            <a:r>
              <a:rPr lang="en-US" dirty="0"/>
              <a:t> mitral ring).</a:t>
            </a:r>
          </a:p>
          <a:p>
            <a:endParaRPr lang="en-US" dirty="0"/>
          </a:p>
        </p:txBody>
      </p:sp>
    </p:spTree>
    <p:extLst>
      <p:ext uri="{BB962C8B-B14F-4D97-AF65-F5344CB8AC3E}">
        <p14:creationId xmlns:p14="http://schemas.microsoft.com/office/powerpoint/2010/main" xmlns="" val="40768631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1">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a:stretch>
            <a:fillRect/>
          </a:stretch>
        </p:blipFill>
        <p:spPr>
          <a:xfrm>
            <a:off x="1341439" y="1554163"/>
            <a:ext cx="5619751" cy="4214812"/>
          </a:xfrm>
        </p:spPr>
      </p:pic>
    </p:spTree>
    <p:extLst>
      <p:ext uri="{BB962C8B-B14F-4D97-AF65-F5344CB8AC3E}">
        <p14:creationId xmlns:p14="http://schemas.microsoft.com/office/powerpoint/2010/main" xmlns="" val="242181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7485" y="1765717"/>
            <a:ext cx="6709907" cy="3892137"/>
          </a:xfrm>
        </p:spPr>
        <p:txBody>
          <a:bodyPr>
            <a:normAutofit lnSpcReduction="10000"/>
          </a:bodyPr>
          <a:lstStyle/>
          <a:p>
            <a:pPr marL="0" indent="0">
              <a:buNone/>
            </a:pPr>
            <a:endParaRPr lang="en-US" dirty="0" smtClean="0"/>
          </a:p>
          <a:p>
            <a:pPr marL="0" indent="0">
              <a:buNone/>
            </a:pPr>
            <a:endParaRPr lang="en-US" dirty="0" smtClean="0"/>
          </a:p>
          <a:p>
            <a:r>
              <a:rPr lang="en-US" dirty="0" smtClean="0"/>
              <a:t>Treatment: </a:t>
            </a:r>
          </a:p>
          <a:p>
            <a:pPr lvl="1"/>
            <a:r>
              <a:rPr lang="en-US" dirty="0" smtClean="0"/>
              <a:t>Medical management in patients with RHF/ pulmonary edema.</a:t>
            </a:r>
          </a:p>
          <a:p>
            <a:pPr lvl="1"/>
            <a:r>
              <a:rPr lang="en-US" dirty="0" smtClean="0"/>
              <a:t>Surgical resection of </a:t>
            </a:r>
            <a:r>
              <a:rPr lang="en-US" dirty="0" err="1" smtClean="0"/>
              <a:t>cor</a:t>
            </a:r>
            <a:r>
              <a:rPr lang="en-US" dirty="0" smtClean="0"/>
              <a:t> </a:t>
            </a:r>
            <a:r>
              <a:rPr lang="en-US" dirty="0" err="1" smtClean="0"/>
              <a:t>triatriatum</a:t>
            </a:r>
            <a:r>
              <a:rPr lang="en-US" dirty="0" smtClean="0"/>
              <a:t> membrane under CPB is treatment of choice.</a:t>
            </a:r>
          </a:p>
          <a:p>
            <a:r>
              <a:rPr lang="en-US" dirty="0" smtClean="0"/>
              <a:t>Prognosis: Related to size of the membrane orifice.</a:t>
            </a:r>
          </a:p>
          <a:p>
            <a:r>
              <a:rPr lang="en-US" dirty="0" err="1" smtClean="0"/>
              <a:t>Niwayama</a:t>
            </a:r>
            <a:r>
              <a:rPr lang="en-US" dirty="0" smtClean="0"/>
              <a:t>’ survey: </a:t>
            </a:r>
            <a:r>
              <a:rPr lang="en-US" dirty="0" err="1" smtClean="0"/>
              <a:t>avg</a:t>
            </a:r>
            <a:r>
              <a:rPr lang="en-US" dirty="0" smtClean="0"/>
              <a:t> survival 3 1/3 </a:t>
            </a:r>
            <a:r>
              <a:rPr lang="en-US" dirty="0" err="1" smtClean="0"/>
              <a:t>mths</a:t>
            </a:r>
            <a:r>
              <a:rPr lang="en-US" dirty="0" smtClean="0"/>
              <a:t> when orifice &lt; 3 mm and 16 years when &gt; 3 mm.</a:t>
            </a:r>
          </a:p>
          <a:p>
            <a:endParaRPr lang="en-US" dirty="0"/>
          </a:p>
          <a:p>
            <a:endParaRPr lang="en-US" dirty="0" smtClean="0"/>
          </a:p>
          <a:p>
            <a:endParaRPr lang="en-US" dirty="0"/>
          </a:p>
        </p:txBody>
      </p:sp>
    </p:spTree>
    <p:extLst>
      <p:ext uri="{BB962C8B-B14F-4D97-AF65-F5344CB8AC3E}">
        <p14:creationId xmlns:p14="http://schemas.microsoft.com/office/powerpoint/2010/main" xmlns="" val="32705219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Cor</a:t>
            </a:r>
            <a:r>
              <a:rPr lang="en-US" b="1" dirty="0" smtClean="0"/>
              <a:t> </a:t>
            </a:r>
            <a:r>
              <a:rPr lang="en-US" b="1" dirty="0" err="1" smtClean="0"/>
              <a:t>triatriatum</a:t>
            </a:r>
            <a:r>
              <a:rPr lang="en-US" b="1" dirty="0" smtClean="0"/>
              <a:t> Dexter</a:t>
            </a:r>
            <a:endParaRPr lang="en-US" b="1" dirty="0"/>
          </a:p>
        </p:txBody>
      </p:sp>
      <p:sp>
        <p:nvSpPr>
          <p:cNvPr id="3" name="Content Placeholder 2"/>
          <p:cNvSpPr>
            <a:spLocks noGrp="1"/>
          </p:cNvSpPr>
          <p:nvPr>
            <p:ph idx="1"/>
          </p:nvPr>
        </p:nvSpPr>
        <p:spPr/>
        <p:txBody>
          <a:bodyPr>
            <a:normAutofit lnSpcReduction="10000"/>
          </a:bodyPr>
          <a:lstStyle/>
          <a:p>
            <a:r>
              <a:rPr lang="en-US" dirty="0" smtClean="0"/>
              <a:t>Rare type of </a:t>
            </a:r>
            <a:r>
              <a:rPr lang="en-US" dirty="0" err="1" smtClean="0"/>
              <a:t>triatrial</a:t>
            </a:r>
            <a:r>
              <a:rPr lang="en-US" dirty="0" smtClean="0"/>
              <a:t> heart.</a:t>
            </a:r>
          </a:p>
          <a:p>
            <a:pPr marL="0" indent="0">
              <a:buNone/>
            </a:pPr>
            <a:endParaRPr lang="en-US" dirty="0" smtClean="0"/>
          </a:p>
          <a:p>
            <a:r>
              <a:rPr lang="en-US" dirty="0" smtClean="0"/>
              <a:t>Due to persistent embryonic right valve of the sinus </a:t>
            </a:r>
            <a:r>
              <a:rPr lang="en-US" dirty="0" err="1" smtClean="0"/>
              <a:t>venosus</a:t>
            </a:r>
            <a:r>
              <a:rPr lang="en-US" dirty="0" smtClean="0"/>
              <a:t>.</a:t>
            </a:r>
          </a:p>
          <a:p>
            <a:endParaRPr lang="en-US" dirty="0"/>
          </a:p>
          <a:p>
            <a:r>
              <a:rPr lang="en-US" dirty="0" err="1" smtClean="0"/>
              <a:t>Venacavae</a:t>
            </a:r>
            <a:r>
              <a:rPr lang="en-US" dirty="0" smtClean="0"/>
              <a:t> and coronary sinus on one side of membrane and right atrial appendage and tricuspid orifice on other side.</a:t>
            </a:r>
          </a:p>
          <a:p>
            <a:endParaRPr lang="en-US" dirty="0"/>
          </a:p>
          <a:p>
            <a:r>
              <a:rPr lang="en-US" dirty="0" smtClean="0"/>
              <a:t>One or more perforations in the membrane allow communication from one side to the other.</a:t>
            </a:r>
          </a:p>
          <a:p>
            <a:endParaRPr lang="en-US" dirty="0"/>
          </a:p>
          <a:p>
            <a:endParaRPr lang="en-US" dirty="0"/>
          </a:p>
        </p:txBody>
      </p:sp>
    </p:spTree>
    <p:extLst>
      <p:ext uri="{BB962C8B-B14F-4D97-AF65-F5344CB8AC3E}">
        <p14:creationId xmlns:p14="http://schemas.microsoft.com/office/powerpoint/2010/main" xmlns="" val="30587059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4051" dirty="0"/>
              <a:t>           </a:t>
            </a:r>
          </a:p>
          <a:p>
            <a:pPr marL="0" indent="0">
              <a:buNone/>
            </a:pPr>
            <a:r>
              <a:rPr lang="en-US" sz="4051" dirty="0"/>
              <a:t>           THANK YOU</a:t>
            </a:r>
          </a:p>
        </p:txBody>
      </p:sp>
    </p:spTree>
    <p:extLst>
      <p:ext uri="{BB962C8B-B14F-4D97-AF65-F5344CB8AC3E}">
        <p14:creationId xmlns:p14="http://schemas.microsoft.com/office/powerpoint/2010/main" xmlns="" val="42883530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TAPVC true is</a:t>
            </a:r>
          </a:p>
          <a:p>
            <a:pPr marL="0" indent="0">
              <a:buNone/>
            </a:pPr>
            <a:r>
              <a:rPr lang="en-US" dirty="0" smtClean="0"/>
              <a:t>1.) Females</a:t>
            </a:r>
            <a:r>
              <a:rPr lang="en-US" dirty="0"/>
              <a:t> more affected by </a:t>
            </a:r>
            <a:r>
              <a:rPr lang="en-US" dirty="0" err="1"/>
              <a:t>infracardiac</a:t>
            </a:r>
            <a:r>
              <a:rPr lang="en-US" dirty="0"/>
              <a:t> TAPVC</a:t>
            </a:r>
          </a:p>
          <a:p>
            <a:pPr marL="0" indent="0">
              <a:buNone/>
            </a:pPr>
            <a:r>
              <a:rPr lang="en-US" dirty="0" smtClean="0"/>
              <a:t>2.) P2 </a:t>
            </a:r>
            <a:r>
              <a:rPr lang="en-US" dirty="0"/>
              <a:t>loud</a:t>
            </a:r>
          </a:p>
          <a:p>
            <a:pPr marL="0" indent="0">
              <a:buNone/>
            </a:pPr>
            <a:r>
              <a:rPr lang="en-US" dirty="0" smtClean="0"/>
              <a:t>3.) Narrow</a:t>
            </a:r>
            <a:r>
              <a:rPr lang="en-US" dirty="0"/>
              <a:t> mobile S2</a:t>
            </a:r>
          </a:p>
          <a:p>
            <a:pPr marL="0" indent="0">
              <a:buNone/>
            </a:pPr>
            <a:r>
              <a:rPr lang="en-US" dirty="0" smtClean="0"/>
              <a:t>4.) Sub </a:t>
            </a:r>
            <a:r>
              <a:rPr lang="en-US" dirty="0"/>
              <a:t>diaphragmatic more common</a:t>
            </a:r>
          </a:p>
          <a:p>
            <a:endParaRPr lang="en-US" dirty="0"/>
          </a:p>
        </p:txBody>
      </p:sp>
    </p:spTree>
    <p:extLst>
      <p:ext uri="{BB962C8B-B14F-4D97-AF65-F5344CB8AC3E}">
        <p14:creationId xmlns:p14="http://schemas.microsoft.com/office/powerpoint/2010/main" xmlns="" val="22142893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Which </a:t>
            </a:r>
            <a:r>
              <a:rPr lang="en-US" b="1" dirty="0"/>
              <a:t>of the following worsens </a:t>
            </a:r>
            <a:r>
              <a:rPr lang="en-US" b="1" dirty="0" smtClean="0"/>
              <a:t>on </a:t>
            </a:r>
            <a:r>
              <a:rPr lang="en-US" b="1" dirty="0"/>
              <a:t>PGE 1 administration</a:t>
            </a:r>
            <a:r>
              <a:rPr lang="en-US" dirty="0"/>
              <a:t> </a:t>
            </a:r>
            <a:br>
              <a:rPr lang="en-US" dirty="0"/>
            </a:br>
            <a:r>
              <a:rPr lang="en-US" dirty="0" smtClean="0"/>
              <a:t>1.) Pulmonary </a:t>
            </a:r>
            <a:r>
              <a:rPr lang="en-US" dirty="0"/>
              <a:t>stenosis without VSD</a:t>
            </a:r>
            <a:br>
              <a:rPr lang="en-US" dirty="0"/>
            </a:br>
            <a:r>
              <a:rPr lang="en-US" dirty="0" smtClean="0"/>
              <a:t>2.) Obstructed </a:t>
            </a:r>
            <a:r>
              <a:rPr lang="en-US" dirty="0"/>
              <a:t>TAPVC</a:t>
            </a:r>
            <a:br>
              <a:rPr lang="en-US" dirty="0"/>
            </a:br>
            <a:r>
              <a:rPr lang="en-US" dirty="0" smtClean="0"/>
              <a:t>3.) </a:t>
            </a:r>
            <a:r>
              <a:rPr lang="en-US" dirty="0" err="1"/>
              <a:t>Hypoplastic</a:t>
            </a:r>
            <a:r>
              <a:rPr lang="en-US" dirty="0"/>
              <a:t> left heart syndrome</a:t>
            </a:r>
            <a:br>
              <a:rPr lang="en-US" dirty="0"/>
            </a:br>
            <a:r>
              <a:rPr lang="en-US" dirty="0" smtClean="0"/>
              <a:t>4.) Aortic </a:t>
            </a:r>
            <a:r>
              <a:rPr lang="en-US" dirty="0"/>
              <a:t>interruption</a:t>
            </a:r>
            <a:br>
              <a:rPr lang="en-US" dirty="0"/>
            </a:br>
            <a:endParaRPr lang="en-US" dirty="0"/>
          </a:p>
        </p:txBody>
      </p:sp>
    </p:spTree>
    <p:extLst>
      <p:ext uri="{BB962C8B-B14F-4D97-AF65-F5344CB8AC3E}">
        <p14:creationId xmlns:p14="http://schemas.microsoft.com/office/powerpoint/2010/main" xmlns="" val="29088765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Commonest variety of PAPVC is</a:t>
            </a:r>
            <a:endParaRPr lang="en-US" b="1" dirty="0"/>
          </a:p>
          <a:p>
            <a:pPr marL="0" indent="0">
              <a:buNone/>
            </a:pPr>
            <a:r>
              <a:rPr lang="en-US" dirty="0" smtClean="0"/>
              <a:t>1.) RPVs </a:t>
            </a:r>
            <a:r>
              <a:rPr lang="en-US" dirty="0"/>
              <a:t>to </a:t>
            </a:r>
            <a:r>
              <a:rPr lang="en-US" dirty="0" smtClean="0"/>
              <a:t>IVC</a:t>
            </a:r>
            <a:endParaRPr lang="en-US" dirty="0"/>
          </a:p>
          <a:p>
            <a:pPr marL="0" indent="0">
              <a:buNone/>
            </a:pPr>
            <a:r>
              <a:rPr lang="en-US" dirty="0" smtClean="0"/>
              <a:t>2.)</a:t>
            </a:r>
            <a:r>
              <a:rPr lang="en-US" dirty="0"/>
              <a:t> </a:t>
            </a:r>
            <a:r>
              <a:rPr lang="en-US" dirty="0" smtClean="0"/>
              <a:t>LPVs </a:t>
            </a:r>
            <a:r>
              <a:rPr lang="en-US" dirty="0"/>
              <a:t>to IVC </a:t>
            </a:r>
          </a:p>
          <a:p>
            <a:pPr marL="0" indent="0">
              <a:buNone/>
            </a:pPr>
            <a:r>
              <a:rPr lang="en-US" dirty="0" smtClean="0"/>
              <a:t>3.) LPVs </a:t>
            </a:r>
            <a:r>
              <a:rPr lang="en-US" dirty="0"/>
              <a:t>to left innominate </a:t>
            </a:r>
            <a:r>
              <a:rPr lang="en-US" dirty="0" smtClean="0"/>
              <a:t>vein</a:t>
            </a:r>
          </a:p>
          <a:p>
            <a:pPr marL="0" indent="0">
              <a:buNone/>
            </a:pPr>
            <a:r>
              <a:rPr lang="en-US" dirty="0" smtClean="0"/>
              <a:t>4.) LPVs to coronary sinus.</a:t>
            </a:r>
            <a:endParaRPr lang="en-US" dirty="0"/>
          </a:p>
          <a:p>
            <a:endParaRPr lang="en-US" dirty="0" smtClean="0"/>
          </a:p>
          <a:p>
            <a:endParaRPr lang="en-US" dirty="0"/>
          </a:p>
        </p:txBody>
      </p:sp>
    </p:spTree>
    <p:extLst>
      <p:ext uri="{BB962C8B-B14F-4D97-AF65-F5344CB8AC3E}">
        <p14:creationId xmlns:p14="http://schemas.microsoft.com/office/powerpoint/2010/main" xmlns="" val="3688645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 Cottage Loaf’ heart on chest radiograph is characteristic of which of the following?</a:t>
            </a:r>
          </a:p>
          <a:p>
            <a:pPr marL="0" indent="0">
              <a:buNone/>
            </a:pPr>
            <a:r>
              <a:rPr lang="en-US" dirty="0" smtClean="0"/>
              <a:t>1.) </a:t>
            </a:r>
            <a:r>
              <a:rPr lang="en-US" dirty="0" err="1" smtClean="0"/>
              <a:t>Supracardiac</a:t>
            </a:r>
            <a:r>
              <a:rPr lang="en-US" dirty="0" smtClean="0"/>
              <a:t> TAPVC</a:t>
            </a:r>
          </a:p>
          <a:p>
            <a:pPr marL="0" indent="0">
              <a:buNone/>
            </a:pPr>
            <a:r>
              <a:rPr lang="en-US" dirty="0" smtClean="0"/>
              <a:t>2.) </a:t>
            </a:r>
            <a:r>
              <a:rPr lang="en-US" dirty="0" err="1" smtClean="0"/>
              <a:t>Infracardiac</a:t>
            </a:r>
            <a:r>
              <a:rPr lang="en-US" dirty="0" smtClean="0"/>
              <a:t> TAPVC</a:t>
            </a:r>
          </a:p>
          <a:p>
            <a:pPr marL="0" indent="0">
              <a:buNone/>
            </a:pPr>
            <a:r>
              <a:rPr lang="en-US" dirty="0" smtClean="0"/>
              <a:t>3.) Cardiac TAPVC</a:t>
            </a:r>
          </a:p>
          <a:p>
            <a:pPr marL="0" indent="0">
              <a:buNone/>
            </a:pPr>
            <a:r>
              <a:rPr lang="en-US" dirty="0" smtClean="0"/>
              <a:t>4.) Mixed TAPVC</a:t>
            </a:r>
          </a:p>
          <a:p>
            <a:pPr marL="0" indent="0">
              <a:buNone/>
            </a:pPr>
            <a:endParaRPr lang="en-US" dirty="0"/>
          </a:p>
        </p:txBody>
      </p:sp>
    </p:spTree>
    <p:extLst>
      <p:ext uri="{BB962C8B-B14F-4D97-AF65-F5344CB8AC3E}">
        <p14:creationId xmlns:p14="http://schemas.microsoft.com/office/powerpoint/2010/main" xmlns="" val="5848156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A difference between pulmonary capillary wedge pressure and left atrial pressure is seen in all except</a:t>
            </a:r>
          </a:p>
          <a:p>
            <a:pPr marL="0" indent="0">
              <a:buNone/>
            </a:pPr>
            <a:r>
              <a:rPr lang="en-US" dirty="0" smtClean="0"/>
              <a:t>1.) COPD</a:t>
            </a:r>
          </a:p>
          <a:p>
            <a:pPr marL="0" indent="0">
              <a:buNone/>
            </a:pPr>
            <a:r>
              <a:rPr lang="en-US" dirty="0" smtClean="0"/>
              <a:t>2.) </a:t>
            </a:r>
            <a:r>
              <a:rPr lang="en-US" dirty="0" err="1" smtClean="0"/>
              <a:t>Cor</a:t>
            </a:r>
            <a:r>
              <a:rPr lang="en-US" dirty="0" smtClean="0"/>
              <a:t> </a:t>
            </a:r>
            <a:r>
              <a:rPr lang="en-US" dirty="0" err="1" smtClean="0"/>
              <a:t>Triatriatum</a:t>
            </a:r>
            <a:endParaRPr lang="en-US" dirty="0" smtClean="0"/>
          </a:p>
          <a:p>
            <a:pPr marL="0" indent="0">
              <a:buNone/>
            </a:pPr>
            <a:r>
              <a:rPr lang="en-US" dirty="0" smtClean="0"/>
              <a:t>3.) Mitral Stenosis</a:t>
            </a:r>
          </a:p>
          <a:p>
            <a:pPr marL="0" indent="0">
              <a:buNone/>
            </a:pPr>
            <a:r>
              <a:rPr lang="en-US" dirty="0" smtClean="0"/>
              <a:t>4.) Positive pressure ventilation</a:t>
            </a:r>
            <a:endParaRPr lang="en-US" dirty="0"/>
          </a:p>
        </p:txBody>
      </p:sp>
    </p:spTree>
    <p:extLst>
      <p:ext uri="{BB962C8B-B14F-4D97-AF65-F5344CB8AC3E}">
        <p14:creationId xmlns:p14="http://schemas.microsoft.com/office/powerpoint/2010/main" xmlns="" val="160529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 </a:t>
            </a:r>
            <a:r>
              <a:rPr lang="en-US" dirty="0" err="1" smtClean="0"/>
              <a:t>cont</a:t>
            </a:r>
            <a:endParaRPr lang="en-US" dirty="0"/>
          </a:p>
        </p:txBody>
      </p:sp>
      <p:sp>
        <p:nvSpPr>
          <p:cNvPr id="3" name="Content Placeholder 2"/>
          <p:cNvSpPr>
            <a:spLocks noGrp="1"/>
          </p:cNvSpPr>
          <p:nvPr>
            <p:ph idx="1"/>
          </p:nvPr>
        </p:nvSpPr>
        <p:spPr>
          <a:xfrm>
            <a:off x="952176" y="4170466"/>
            <a:ext cx="6709907" cy="1781299"/>
          </a:xfrm>
        </p:spPr>
        <p:txBody>
          <a:bodyPr/>
          <a:lstStyle/>
          <a:p>
            <a:r>
              <a:rPr lang="en-US" dirty="0">
                <a:latin typeface="Calibri" pitchFamily="34" charset="0"/>
              </a:rPr>
              <a:t>The connection </a:t>
            </a:r>
            <a:r>
              <a:rPr lang="en-US" dirty="0" smtClean="0">
                <a:latin typeface="Calibri" pitchFamily="34" charset="0"/>
              </a:rPr>
              <a:t>between </a:t>
            </a:r>
            <a:r>
              <a:rPr lang="en-US" dirty="0">
                <a:latin typeface="Calibri" pitchFamily="34" charset="0"/>
              </a:rPr>
              <a:t>pulmonary venous plexus and splanchnic venous plexus involutes.</a:t>
            </a:r>
          </a:p>
          <a:p>
            <a:r>
              <a:rPr lang="en-US" dirty="0">
                <a:latin typeface="Calibri" pitchFamily="34" charset="0"/>
              </a:rPr>
              <a:t>Common pulmonary vein incorporates into the left atrium so that individual pulmonary veins connect separately and directly to the left atrium.</a:t>
            </a:r>
          </a:p>
        </p:txBody>
      </p:sp>
      <p:pic>
        <p:nvPicPr>
          <p:cNvPr id="4" name="Picture 2"/>
          <p:cNvPicPr>
            <a:picLocks noChangeAspect="1" noChangeArrowheads="1"/>
          </p:cNvPicPr>
          <p:nvPr/>
        </p:nvPicPr>
        <p:blipFill>
          <a:blip r:embed="rId2" cstate="print"/>
          <a:srcRect/>
          <a:stretch>
            <a:fillRect/>
          </a:stretch>
        </p:blipFill>
        <p:spPr bwMode="auto">
          <a:xfrm>
            <a:off x="2239705" y="2060154"/>
            <a:ext cx="3543300" cy="2114551"/>
          </a:xfrm>
          <a:prstGeom prst="rect">
            <a:avLst/>
          </a:prstGeom>
          <a:noFill/>
          <a:ln w="9525">
            <a:noFill/>
            <a:miter lim="800000"/>
            <a:headEnd/>
            <a:tailEnd/>
          </a:ln>
        </p:spPr>
      </p:pic>
    </p:spTree>
    <p:extLst>
      <p:ext uri="{BB962C8B-B14F-4D97-AF65-F5344CB8AC3E}">
        <p14:creationId xmlns:p14="http://schemas.microsoft.com/office/powerpoint/2010/main" xmlns="" val="15772056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Increased capillary wedge pressure is seen in all except</a:t>
            </a:r>
          </a:p>
          <a:p>
            <a:pPr marL="0" indent="0">
              <a:buNone/>
            </a:pPr>
            <a:r>
              <a:rPr lang="en-US" dirty="0" smtClean="0"/>
              <a:t>1.) </a:t>
            </a:r>
            <a:r>
              <a:rPr lang="en-US" dirty="0" err="1" smtClean="0"/>
              <a:t>Cor</a:t>
            </a:r>
            <a:r>
              <a:rPr lang="en-US" dirty="0" smtClean="0"/>
              <a:t> </a:t>
            </a:r>
            <a:r>
              <a:rPr lang="en-US" dirty="0" err="1" smtClean="0"/>
              <a:t>triatriatum</a:t>
            </a:r>
            <a:r>
              <a:rPr lang="en-US" dirty="0" smtClean="0"/>
              <a:t> </a:t>
            </a:r>
            <a:r>
              <a:rPr lang="en-US" dirty="0" err="1" smtClean="0"/>
              <a:t>dexter</a:t>
            </a:r>
            <a:endParaRPr lang="en-US" dirty="0" smtClean="0"/>
          </a:p>
          <a:p>
            <a:pPr marL="0" indent="0">
              <a:buNone/>
            </a:pPr>
            <a:r>
              <a:rPr lang="en-US" dirty="0" smtClean="0"/>
              <a:t>2.) Congenital mitral stenosis</a:t>
            </a:r>
          </a:p>
          <a:p>
            <a:pPr marL="0" indent="0">
              <a:buNone/>
            </a:pPr>
            <a:r>
              <a:rPr lang="en-US" dirty="0" smtClean="0"/>
              <a:t>3.) Diastolic LV dysfunction</a:t>
            </a:r>
          </a:p>
          <a:p>
            <a:pPr marL="0" indent="0">
              <a:buNone/>
            </a:pPr>
            <a:r>
              <a:rPr lang="en-US" dirty="0" smtClean="0"/>
              <a:t>4.) Pulmonary vein stenosis</a:t>
            </a:r>
          </a:p>
          <a:p>
            <a:endParaRPr lang="en-US" dirty="0"/>
          </a:p>
        </p:txBody>
      </p:sp>
    </p:spTree>
    <p:extLst>
      <p:ext uri="{BB962C8B-B14F-4D97-AF65-F5344CB8AC3E}">
        <p14:creationId xmlns:p14="http://schemas.microsoft.com/office/powerpoint/2010/main" xmlns="" val="27486835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Congestive cardiac failure is seen in all except</a:t>
            </a:r>
          </a:p>
          <a:p>
            <a:pPr marL="0" indent="0">
              <a:buNone/>
            </a:pPr>
            <a:r>
              <a:rPr lang="en-US" dirty="0" smtClean="0"/>
              <a:t>1.) PDA</a:t>
            </a:r>
          </a:p>
          <a:p>
            <a:pPr marL="0" indent="0">
              <a:buNone/>
            </a:pPr>
            <a:r>
              <a:rPr lang="en-US" dirty="0" smtClean="0"/>
              <a:t>2.) </a:t>
            </a:r>
            <a:r>
              <a:rPr lang="en-US" dirty="0" err="1" smtClean="0"/>
              <a:t>Coarctation</a:t>
            </a:r>
            <a:r>
              <a:rPr lang="en-US" dirty="0" smtClean="0"/>
              <a:t> of aorta</a:t>
            </a:r>
          </a:p>
          <a:p>
            <a:pPr marL="0" indent="0">
              <a:buNone/>
            </a:pPr>
            <a:r>
              <a:rPr lang="en-US" dirty="0" smtClean="0"/>
              <a:t>3.) TOF</a:t>
            </a:r>
          </a:p>
          <a:p>
            <a:pPr marL="0" indent="0">
              <a:buNone/>
            </a:pPr>
            <a:r>
              <a:rPr lang="en-US" dirty="0" smtClean="0"/>
              <a:t>4.) TAPVC</a:t>
            </a:r>
            <a:endParaRPr lang="en-US" dirty="0"/>
          </a:p>
        </p:txBody>
      </p:sp>
    </p:spTree>
    <p:extLst>
      <p:ext uri="{BB962C8B-B14F-4D97-AF65-F5344CB8AC3E}">
        <p14:creationId xmlns:p14="http://schemas.microsoft.com/office/powerpoint/2010/main" xmlns="" val="2237151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710" y="1196790"/>
            <a:ext cx="3414419" cy="996436"/>
          </a:xfrm>
        </p:spPr>
        <p:txBody>
          <a:bodyPr/>
          <a:lstStyle/>
          <a:p>
            <a:r>
              <a:rPr lang="en-US" sz="1500" dirty="0"/>
              <a:t>Early Atresia of the Common Pulmonary Vein while Pulmonary-Systemic Venous Connections Are Still Present</a:t>
            </a:r>
          </a:p>
        </p:txBody>
      </p:sp>
      <p:sp>
        <p:nvSpPr>
          <p:cNvPr id="3" name="Content Placeholder 2"/>
          <p:cNvSpPr>
            <a:spLocks noGrp="1"/>
          </p:cNvSpPr>
          <p:nvPr>
            <p:ph idx="1"/>
          </p:nvPr>
        </p:nvSpPr>
        <p:spPr>
          <a:xfrm>
            <a:off x="4123707" y="2193225"/>
            <a:ext cx="3413684" cy="3500252"/>
          </a:xfrm>
        </p:spPr>
        <p:txBody>
          <a:bodyPr>
            <a:normAutofit/>
          </a:bodyPr>
          <a:lstStyle/>
          <a:p>
            <a:r>
              <a:rPr lang="en-US" sz="1351" dirty="0"/>
              <a:t>PAPVC: Failure to establish a normal connection between one or more of the pulmonary veins with the common pulmonary vein (CPV) before the connections with the splanchnic venous system have regressed.</a:t>
            </a:r>
          </a:p>
          <a:p>
            <a:r>
              <a:rPr lang="en-US" sz="1351" dirty="0"/>
              <a:t>TAPVC: Failure to establish a normal connection between the pulmonary venous plexus and the common pulmonary vein before the connections with splanchnic venous system have regressed. </a:t>
            </a:r>
          </a:p>
        </p:txBody>
      </p:sp>
      <p:pic>
        <p:nvPicPr>
          <p:cNvPr id="4" name="Picture 3"/>
          <p:cNvPicPr>
            <a:picLocks noChangeAspect="1"/>
          </p:cNvPicPr>
          <p:nvPr/>
        </p:nvPicPr>
        <p:blipFill>
          <a:blip r:embed="rId2"/>
          <a:stretch>
            <a:fillRect/>
          </a:stretch>
        </p:blipFill>
        <p:spPr>
          <a:xfrm>
            <a:off x="246599" y="1125095"/>
            <a:ext cx="3764756" cy="4643439"/>
          </a:xfrm>
          <a:prstGeom prst="rect">
            <a:avLst/>
          </a:prstGeom>
        </p:spPr>
      </p:pic>
    </p:spTree>
    <p:extLst>
      <p:ext uri="{BB962C8B-B14F-4D97-AF65-F5344CB8AC3E}">
        <p14:creationId xmlns:p14="http://schemas.microsoft.com/office/powerpoint/2010/main" xmlns="" val="1349661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2618</TotalTime>
  <Words>6409</Words>
  <Application>Microsoft Office PowerPoint</Application>
  <PresentationFormat>On-screen Show (4:3)</PresentationFormat>
  <Paragraphs>745</Paragraphs>
  <Slides>81</Slides>
  <Notes>35</Notes>
  <HiddenSlides>0</HiddenSlides>
  <MMClips>1</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Ion</vt:lpstr>
      <vt:lpstr>Pulmonary Venous Anomalies</vt:lpstr>
      <vt:lpstr>Anatomy </vt:lpstr>
      <vt:lpstr>Anomalies</vt:lpstr>
      <vt:lpstr>Embryology</vt:lpstr>
      <vt:lpstr>Embryology cont.</vt:lpstr>
      <vt:lpstr>Embryology cont.</vt:lpstr>
      <vt:lpstr>Embryology cont.</vt:lpstr>
      <vt:lpstr>Embryology cont</vt:lpstr>
      <vt:lpstr>Early Atresia of the Common Pulmonary Vein while Pulmonary-Systemic Venous Connections Are Still Present</vt:lpstr>
      <vt:lpstr>Late Atresia of the Common Pulmonary Vein after Pulmonary-Systemic Connections Are Obliterated</vt:lpstr>
      <vt:lpstr>Normal Absorption of the Common Pulmonary Vein with Partially or Totally Abnormal Pulmonary Venous Drainage and Normal Connection of the Pulmonary Veins</vt:lpstr>
      <vt:lpstr>EMBRYOLOGIC CLASSIFICATION OF PULMONARY VENOUS ANOMALIES</vt:lpstr>
      <vt:lpstr>TAPVC</vt:lpstr>
      <vt:lpstr>Slide 14</vt:lpstr>
      <vt:lpstr>Genetics and epidemiology</vt:lpstr>
      <vt:lpstr>Classification </vt:lpstr>
      <vt:lpstr>Classification cont.</vt:lpstr>
      <vt:lpstr>Anomalous connections</vt:lpstr>
      <vt:lpstr>Slide 19</vt:lpstr>
      <vt:lpstr>Anatomic Sites of Obstruction </vt:lpstr>
      <vt:lpstr>Associated Cardiac Anomalies </vt:lpstr>
      <vt:lpstr>Physiology</vt:lpstr>
      <vt:lpstr>Fetal circulation</vt:lpstr>
      <vt:lpstr>Without venous obstruction (non restrictive ASD) DIRECTION OF FLOW IS A FUNCTION OF DISTENSIBILITY CHARACTERISTICS OF RIGHT  VENTRICLE</vt:lpstr>
      <vt:lpstr>With venous obstruction</vt:lpstr>
      <vt:lpstr>Role of foramen ovale</vt:lpstr>
      <vt:lpstr>Role of ductus arteriosus </vt:lpstr>
      <vt:lpstr>Role of ductus venosus</vt:lpstr>
      <vt:lpstr>Slide 29</vt:lpstr>
      <vt:lpstr>Clinical Features</vt:lpstr>
      <vt:lpstr>Clinical features cont.</vt:lpstr>
      <vt:lpstr>Slide 32</vt:lpstr>
      <vt:lpstr>Examination</vt:lpstr>
      <vt:lpstr>Examination </vt:lpstr>
      <vt:lpstr>Auscultation</vt:lpstr>
      <vt:lpstr>ECG</vt:lpstr>
      <vt:lpstr>CXR- supracardiac</vt:lpstr>
      <vt:lpstr>CXR- obstructive TAPVC</vt:lpstr>
      <vt:lpstr>Echocardiography</vt:lpstr>
      <vt:lpstr>Echocardiography</vt:lpstr>
      <vt:lpstr>Echocardiography</vt:lpstr>
      <vt:lpstr>Slide 42</vt:lpstr>
      <vt:lpstr>CT and MRI</vt:lpstr>
      <vt:lpstr>Cardiac catheterization </vt:lpstr>
      <vt:lpstr>Cardiac catheterization </vt:lpstr>
      <vt:lpstr>Cardiac catheterization </vt:lpstr>
      <vt:lpstr>Natural History</vt:lpstr>
      <vt:lpstr>Emergency Therapy</vt:lpstr>
      <vt:lpstr>Surgery </vt:lpstr>
      <vt:lpstr>Indications for operation</vt:lpstr>
      <vt:lpstr>Posterior approach</vt:lpstr>
      <vt:lpstr>Right atrial approach </vt:lpstr>
      <vt:lpstr>Repair of total anomalous pulmonary venous connection to coronary sinus, Van Praagh method</vt:lpstr>
      <vt:lpstr>Surgical outcomes</vt:lpstr>
      <vt:lpstr>Postoperative complications</vt:lpstr>
      <vt:lpstr>Pulmonary venous obstruction</vt:lpstr>
      <vt:lpstr>PAPVC</vt:lpstr>
      <vt:lpstr>Pathophysiology PAPVC with intact IAS </vt:lpstr>
      <vt:lpstr>PAPVC with ASD</vt:lpstr>
      <vt:lpstr>Abnormal connections</vt:lpstr>
      <vt:lpstr>Scimitar syndrome  </vt:lpstr>
      <vt:lpstr>Clinical features</vt:lpstr>
      <vt:lpstr>Investigations</vt:lpstr>
      <vt:lpstr>Management </vt:lpstr>
      <vt:lpstr>Atresia of CPV</vt:lpstr>
      <vt:lpstr>Cor triatriatum</vt:lpstr>
      <vt:lpstr>Associated lesions</vt:lpstr>
      <vt:lpstr>Classification</vt:lpstr>
      <vt:lpstr>Clinical presentation</vt:lpstr>
      <vt:lpstr>Diagnosis</vt:lpstr>
      <vt:lpstr>Slide 71</vt:lpstr>
      <vt:lpstr>Slide 72</vt:lpstr>
      <vt:lpstr>Cor triatriatum Dexter</vt:lpstr>
      <vt:lpstr>Slide 74</vt:lpstr>
      <vt:lpstr>Slide 75</vt:lpstr>
      <vt:lpstr>Slide 76</vt:lpstr>
      <vt:lpstr>Slide 77</vt:lpstr>
      <vt:lpstr>Slide 78</vt:lpstr>
      <vt:lpstr>Slide 79</vt:lpstr>
      <vt:lpstr>Slide 80</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Venous Anomalies</dc:title>
  <dc:creator>Acer</dc:creator>
  <cp:lastModifiedBy>dr.sunish</cp:lastModifiedBy>
  <cp:revision>181</cp:revision>
  <dcterms:created xsi:type="dcterms:W3CDTF">2015-01-11T11:18:57Z</dcterms:created>
  <dcterms:modified xsi:type="dcterms:W3CDTF">2015-03-29T16:26:07Z</dcterms:modified>
</cp:coreProperties>
</file>